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9.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2.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4.xml" ContentType="application/vnd.openxmlformats-officedocument.presentationml.notesSlide+xml"/>
  <Override PartName="/ppt/tags/tag168.xml" ContentType="application/vnd.openxmlformats-officedocument.presentationml.tags+xml"/>
  <Override PartName="/ppt/notesSlides/notesSlide15.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434" r:id="rId2"/>
    <p:sldId id="5437" r:id="rId3"/>
    <p:sldId id="5412" r:id="rId4"/>
    <p:sldId id="5407" r:id="rId5"/>
    <p:sldId id="5415" r:id="rId6"/>
    <p:sldId id="5418" r:id="rId7"/>
    <p:sldId id="5419" r:id="rId8"/>
    <p:sldId id="5424" r:id="rId9"/>
    <p:sldId id="5410" r:id="rId10"/>
    <p:sldId id="5426" r:id="rId11"/>
    <p:sldId id="5416" r:id="rId12"/>
    <p:sldId id="5409" r:id="rId13"/>
    <p:sldId id="5433" r:id="rId14"/>
    <p:sldId id="5427" r:id="rId15"/>
    <p:sldId id="257" r:id="rId16"/>
    <p:sldId id="54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865168-51FD-2C8A-FB41-6329029A7F22}" name="Tania Thériault" initials="TT" userId="S::ttheriault@crea.ca::6bc1eb9b-e021-48c5-95db-e36b9b9f6bbe" providerId="AD"/>
  <p188:author id="{84F1D86E-8915-AE49-AF7E-457357322288}" name="Julie Boucher" initials="JB" userId="S::jboucher@crea.ca::4b1661e0-2456-4648-be19-b6b25364531b" providerId="AD"/>
  <p188:author id="{5BF9ABCC-7595-32BB-B806-47131701132E}" name="Lauren Souch" initials="LS" userId="S::lsouch@crea.ca::f94dace1-4309-4959-bf95-d8f709699efb" providerId="AD"/>
  <p188:author id="{1C5857DF-F1D6-A871-FBAE-8DAE281A4798}" name="Silvia D'Agnillo" initials="SD" userId="S::sdagnillo@crea.ca::a7c7d3b6-5c15-416a-a1d6-1343332bc0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6D"/>
    <a:srgbClr val="1D1A28"/>
    <a:srgbClr val="1C1A27"/>
    <a:srgbClr val="1A1924"/>
    <a:srgbClr val="1A1921"/>
    <a:srgbClr val="19171C"/>
    <a:srgbClr val="DADA62"/>
    <a:srgbClr val="1A1A22"/>
    <a:srgbClr val="1A1926"/>
    <a:srgbClr val="65B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012" autoAdjust="0"/>
    <p:restoredTop sz="88257" autoAdjust="0"/>
  </p:normalViewPr>
  <p:slideViewPr>
    <p:cSldViewPr snapToGrid="0">
      <p:cViewPr varScale="1">
        <p:scale>
          <a:sx n="97" d="100"/>
          <a:sy n="97" d="100"/>
        </p:scale>
        <p:origin x="79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8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73022274853652"/>
          <c:y val="1.5418380444839565E-2"/>
          <c:w val="0.47201469033102872"/>
          <c:h val="0.93440178134146246"/>
        </c:manualLayout>
      </c:layout>
      <c:barChart>
        <c:barDir val="bar"/>
        <c:grouping val="clustered"/>
        <c:varyColors val="0"/>
        <c:ser>
          <c:idx val="0"/>
          <c:order val="0"/>
          <c:tx>
            <c:strRef>
              <c:f>Sheet1!$B$1</c:f>
              <c:strCache>
                <c:ptCount val="1"/>
                <c:pt idx="0">
                  <c:v>%</c:v>
                </c:pt>
              </c:strCache>
            </c:strRef>
          </c:tx>
          <c:spPr>
            <a:solidFill>
              <a:srgbClr val="FFFFFF"/>
            </a:solidFill>
            <a:ln>
              <a:noFill/>
            </a:ln>
            <a:effectLst/>
          </c:spPr>
          <c:invertIfNegative val="0"/>
          <c:dPt>
            <c:idx val="0"/>
            <c:invertIfNegative val="0"/>
            <c:bubble3D val="0"/>
            <c:spPr>
              <a:solidFill>
                <a:srgbClr val="65B668"/>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653-481E-AC5E-3D0FC60C3B66}"/>
              </c:ext>
            </c:extLst>
          </c:dPt>
          <c:dPt>
            <c:idx val="1"/>
            <c:invertIfNegative val="0"/>
            <c:bubble3D val="0"/>
            <c:spPr>
              <a:solidFill>
                <a:srgbClr val="65B668"/>
              </a:solidFill>
              <a:ln>
                <a:solidFill>
                  <a:srgbClr val="00B050"/>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653-481E-AC5E-3D0FC60C3B66}"/>
              </c:ext>
            </c:extLst>
          </c:dPt>
          <c:dPt>
            <c:idx val="2"/>
            <c:invertIfNegative val="0"/>
            <c:bubble3D val="0"/>
            <c:spPr>
              <a:solidFill>
                <a:srgbClr val="DADA6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653-481E-AC5E-3D0FC60C3B66}"/>
              </c:ext>
            </c:extLst>
          </c:dPt>
          <c:dPt>
            <c:idx val="3"/>
            <c:invertIfNegative val="0"/>
            <c:bubble3D val="0"/>
            <c:spPr>
              <a:solidFill>
                <a:srgbClr val="DADA6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653-481E-AC5E-3D0FC60C3B66}"/>
              </c:ext>
            </c:extLst>
          </c:dPt>
          <c:dPt>
            <c:idx val="4"/>
            <c:invertIfNegative val="0"/>
            <c:bubble3D val="0"/>
            <c:spPr>
              <a:solidFill>
                <a:srgbClr val="FF9496"/>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653-481E-AC5E-3D0FC60C3B66}"/>
              </c:ext>
            </c:extLst>
          </c:dPt>
          <c:dLbls>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Logement plus petit</c:v>
                </c:pt>
                <c:pt idx="1">
                  <c:v>Achat en commun avec de la famille ou un proche</c:v>
                </c:pt>
                <c:pt idx="2">
                  <c:v>Logement plus vieux avec des travaux à effectuer</c:v>
                </c:pt>
                <c:pt idx="3">
                  <c:v>Trajet quotidien plus long</c:v>
                </c:pt>
                <c:pt idx="4">
                  <c:v>Participation au capital ou une option de location avec option d’achat</c:v>
                </c:pt>
              </c:strCache>
            </c:strRef>
          </c:cat>
          <c:val>
            <c:numRef>
              <c:f>Sheet1!$B$2:$B$6</c:f>
              <c:numCache>
                <c:formatCode>0%</c:formatCode>
                <c:ptCount val="5"/>
                <c:pt idx="0">
                  <c:v>0.49</c:v>
                </c:pt>
                <c:pt idx="1">
                  <c:v>0.32</c:v>
                </c:pt>
                <c:pt idx="2">
                  <c:v>0.31</c:v>
                </c:pt>
                <c:pt idx="3">
                  <c:v>0.24</c:v>
                </c:pt>
                <c:pt idx="4">
                  <c:v>0.22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7653-481E-AC5E-3D0FC60C3B66}"/>
            </c:ext>
          </c:extLst>
        </c:ser>
        <c:dLbls>
          <c:showLegendKey val="0"/>
          <c:showVal val="0"/>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lgn="r">
              <a:defRPr sz="1200"/>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0"/>
        <c:majorTickMark val="out"/>
        <c:minorTickMark val="none"/>
        <c:tickLblPos val="nextTo"/>
        <c:crossAx val="1222022736"/>
        <c:crosses val="autoZero"/>
        <c:crossBetween val="between"/>
      </c:valAx>
      <c:spPr>
        <a:noFill/>
        <a:ln w="25400">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sz="2000" b="0">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625355412624068"/>
          <c:y val="4.4467865325766479E-2"/>
          <c:w val="0.43374644587375932"/>
          <c:h val="0.93440178134146246"/>
        </c:manualLayout>
      </c:layout>
      <c:barChart>
        <c:barDir val="bar"/>
        <c:grouping val="clustered"/>
        <c:varyColors val="0"/>
        <c:dLbls>
          <c:showLegendKey val="0"/>
          <c:showVal val="0"/>
          <c:showCatName val="0"/>
          <c:showSerName val="0"/>
          <c:showPercent val="0"/>
          <c:showBubbleSize val="0"/>
        </c:dLbls>
        <c:gapWidth val="23"/>
        <c:axId val="1222022736"/>
        <c:axId val="1221969440"/>
      </c:barChart>
      <c:catAx>
        <c:axId val="1222022736"/>
        <c:scaling>
          <c:orientation val="maxMin"/>
        </c:scaling>
        <c:delete val="1"/>
        <c:axPos val="l"/>
        <c:numFmt formatCode="General" sourceLinked="1"/>
        <c:majorTickMark val="out"/>
        <c:minorTickMark val="none"/>
        <c:tickLblPos val="nextTo"/>
        <c:crossAx val="1221969440"/>
        <c:crosses val="autoZero"/>
        <c:auto val="0"/>
        <c:lblAlgn val="ctr"/>
        <c:lblOffset val="100"/>
        <c:noMultiLvlLbl val="0"/>
      </c:catAx>
      <c:valAx>
        <c:axId val="1221969440"/>
        <c:scaling>
          <c:orientation val="minMax"/>
          <c:max val="1"/>
        </c:scaling>
        <c:delete val="1"/>
        <c:axPos val="t"/>
        <c:numFmt formatCode="0%" sourceLinked="0"/>
        <c:majorTickMark val="out"/>
        <c:minorTickMark val="none"/>
        <c:tickLblPos val="nextTo"/>
        <c:crossAx val="1222022736"/>
        <c:crosses val="autoZero"/>
        <c:crossBetween val="between"/>
      </c:valAx>
      <c:spPr>
        <a:noFill/>
        <a:ln w="25400">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sz="1300" b="0">
          <a:solidFill>
            <a:schemeClr val="bg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3635600479921739"/>
          <c:y val="3.2799020979991628E-2"/>
          <c:w val="0.36364402449261846"/>
          <c:h val="0.93440178134146246"/>
        </c:manualLayout>
      </c:layout>
      <c:barChart>
        <c:barDir val="bar"/>
        <c:grouping val="clustered"/>
        <c:varyColors val="0"/>
        <c:dLbls>
          <c:showLegendKey val="0"/>
          <c:showVal val="0"/>
          <c:showCatName val="0"/>
          <c:showSerName val="0"/>
          <c:showPercent val="0"/>
          <c:showBubbleSize val="0"/>
        </c:dLbls>
        <c:gapWidth val="23"/>
        <c:axId val="1222022736"/>
        <c:axId val="1221969440"/>
      </c:barChart>
      <c:catAx>
        <c:axId val="1222022736"/>
        <c:scaling>
          <c:orientation val="maxMin"/>
        </c:scaling>
        <c:delete val="1"/>
        <c:axPos val="l"/>
        <c:numFmt formatCode="General" sourceLinked="1"/>
        <c:majorTickMark val="out"/>
        <c:minorTickMark val="none"/>
        <c:tickLblPos val="nextTo"/>
        <c:crossAx val="1221969440"/>
        <c:crosses val="autoZero"/>
        <c:auto val="0"/>
        <c:lblAlgn val="ctr"/>
        <c:lblOffset val="100"/>
        <c:noMultiLvlLbl val="0"/>
      </c:catAx>
      <c:valAx>
        <c:axId val="1221969440"/>
        <c:scaling>
          <c:orientation val="minMax"/>
          <c:max val="1"/>
        </c:scaling>
        <c:delete val="1"/>
        <c:axPos val="t"/>
        <c:numFmt formatCode="0%" sourceLinked="0"/>
        <c:majorTickMark val="out"/>
        <c:minorTickMark val="none"/>
        <c:tickLblPos val="nextTo"/>
        <c:crossAx val="1222022736"/>
        <c:crosses val="autoZero"/>
        <c:crossBetween val="between"/>
      </c:valAx>
      <c:spPr>
        <a:noFill/>
        <a:ln w="25400">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sz="1800" b="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3635598744557587"/>
          <c:y val="3.5575859491206833E-2"/>
          <c:w val="0.36364402449261846"/>
          <c:h val="0.93440178134146246"/>
        </c:manualLayout>
      </c:layout>
      <c:barChart>
        <c:barDir val="bar"/>
        <c:grouping val="clustered"/>
        <c:varyColors val="0"/>
        <c:ser>
          <c:idx val="0"/>
          <c:order val="0"/>
          <c:tx>
            <c:strRef>
              <c:f>Sheet1!$B$1</c:f>
              <c:strCache>
                <c:ptCount val="1"/>
                <c:pt idx="0">
                  <c:v>%</c:v>
                </c:pt>
              </c:strCache>
            </c:strRef>
          </c:tx>
          <c:spPr>
            <a:solidFill>
              <a:srgbClr val="AED36D"/>
            </a:solidFill>
            <a:ln>
              <a:noFill/>
            </a:ln>
            <a:effectLst/>
          </c:spPr>
          <c:invertIfNegative val="0"/>
          <c:dPt>
            <c:idx val="0"/>
            <c:invertIfNegative val="0"/>
            <c:bubble3D val="0"/>
            <c:spPr>
              <a:solidFill>
                <a:srgbClr val="65B668"/>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E6C-45E5-99AC-95B9B4167F96}"/>
              </c:ext>
            </c:extLst>
          </c:dPt>
          <c:dPt>
            <c:idx val="1"/>
            <c:invertIfNegative val="0"/>
            <c:bubble3D val="0"/>
            <c:spPr>
              <a:solidFill>
                <a:srgbClr val="65B668"/>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E6C-45E5-99AC-95B9B4167F96}"/>
              </c:ext>
            </c:extLst>
          </c:dPt>
          <c:dPt>
            <c:idx val="2"/>
            <c:invertIfNegative val="0"/>
            <c:bubble3D val="0"/>
            <c:spPr>
              <a:solidFill>
                <a:srgbClr val="65B668"/>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E6C-45E5-99AC-95B9B4167F96}"/>
              </c:ext>
            </c:extLst>
          </c:dPt>
          <c:dPt>
            <c:idx val="3"/>
            <c:invertIfNegative val="0"/>
            <c:bubble3D val="0"/>
            <c:spPr>
              <a:solidFill>
                <a:srgbClr val="65B668"/>
              </a:solidFill>
              <a:ln>
                <a:noFill/>
              </a:ln>
              <a:effectLst/>
            </c:spPr>
            <c:extLst>
              <c:ext xmlns:c16="http://schemas.microsoft.com/office/drawing/2014/chart" uri="{C3380CC4-5D6E-409C-BE32-E72D297353CC}">
                <c16:uniqueId val="{00000007-6E6C-45E5-99AC-95B9B4167F96}"/>
              </c:ext>
            </c:extLst>
          </c:dPt>
          <c:dPt>
            <c:idx val="4"/>
            <c:invertIfNegative val="0"/>
            <c:bubble3D val="0"/>
            <c:spPr>
              <a:solidFill>
                <a:srgbClr val="DADA6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E6C-45E5-99AC-95B9B4167F96}"/>
              </c:ext>
            </c:extLst>
          </c:dPt>
          <c:dPt>
            <c:idx val="5"/>
            <c:invertIfNegative val="0"/>
            <c:bubble3D val="0"/>
            <c:spPr>
              <a:solidFill>
                <a:srgbClr val="DADA62"/>
              </a:solidFill>
              <a:ln>
                <a:noFill/>
              </a:ln>
              <a:effectLst/>
            </c:spPr>
            <c:extLst>
              <c:ext xmlns:c16="http://schemas.microsoft.com/office/drawing/2014/chart" uri="{C3380CC4-5D6E-409C-BE32-E72D297353CC}">
                <c16:uniqueId val="{0000000B-6E6C-45E5-99AC-95B9B4167F96}"/>
              </c:ext>
            </c:extLst>
          </c:dPt>
          <c:dPt>
            <c:idx val="6"/>
            <c:invertIfNegative val="0"/>
            <c:bubble3D val="0"/>
            <c:spPr>
              <a:solidFill>
                <a:srgbClr val="DADA62"/>
              </a:solidFill>
              <a:ln>
                <a:noFill/>
              </a:ln>
              <a:effectLst/>
            </c:spPr>
            <c:extLst>
              <c:ext xmlns:c16="http://schemas.microsoft.com/office/drawing/2014/chart" uri="{C3380CC4-5D6E-409C-BE32-E72D297353CC}">
                <c16:uniqueId val="{0000000D-6E6C-45E5-99AC-95B9B4167F96}"/>
              </c:ext>
            </c:extLst>
          </c:dPt>
          <c:dPt>
            <c:idx val="7"/>
            <c:invertIfNegative val="0"/>
            <c:bubble3D val="0"/>
            <c:spPr>
              <a:solidFill>
                <a:srgbClr val="DADA62"/>
              </a:solidFill>
              <a:ln>
                <a:noFill/>
              </a:ln>
              <a:effectLst/>
            </c:spPr>
            <c:extLst>
              <c:ext xmlns:c16="http://schemas.microsoft.com/office/drawing/2014/chart" uri="{C3380CC4-5D6E-409C-BE32-E72D297353CC}">
                <c16:uniqueId val="{0000000F-6E6C-45E5-99AC-95B9B4167F96}"/>
              </c:ext>
            </c:extLst>
          </c:dPt>
          <c:dPt>
            <c:idx val="8"/>
            <c:invertIfNegative val="0"/>
            <c:bubble3D val="0"/>
            <c:spPr>
              <a:solidFill>
                <a:srgbClr val="DADA62"/>
              </a:solidFill>
              <a:ln>
                <a:noFill/>
              </a:ln>
              <a:effectLst/>
            </c:spPr>
            <c:extLst>
              <c:ext xmlns:c16="http://schemas.microsoft.com/office/drawing/2014/chart" uri="{C3380CC4-5D6E-409C-BE32-E72D297353CC}">
                <c16:uniqueId val="{00000011-6E6C-45E5-99AC-95B9B4167F96}"/>
              </c:ext>
            </c:extLst>
          </c:dPt>
          <c:dPt>
            <c:idx val="9"/>
            <c:invertIfNegative val="0"/>
            <c:bubble3D val="0"/>
            <c:spPr>
              <a:solidFill>
                <a:srgbClr val="FF9496"/>
              </a:solidFill>
              <a:ln>
                <a:noFill/>
              </a:ln>
              <a:effectLst/>
            </c:spPr>
            <c:extLst>
              <c:ext xmlns:c16="http://schemas.microsoft.com/office/drawing/2014/chart" uri="{C3380CC4-5D6E-409C-BE32-E72D297353CC}">
                <c16:uniqueId val="{00000013-6E6C-45E5-99AC-95B9B4167F96}"/>
              </c:ext>
            </c:extLst>
          </c:dPt>
          <c:dPt>
            <c:idx val="10"/>
            <c:invertIfNegative val="0"/>
            <c:bubble3D val="0"/>
            <c:spPr>
              <a:solidFill>
                <a:srgbClr val="FF9496"/>
              </a:solidFill>
              <a:ln>
                <a:noFill/>
              </a:ln>
              <a:effectLst/>
            </c:spPr>
            <c:extLst>
              <c:ext xmlns:c16="http://schemas.microsoft.com/office/drawing/2014/chart" uri="{C3380CC4-5D6E-409C-BE32-E72D297353CC}">
                <c16:uniqueId val="{00000015-6E6C-45E5-99AC-95B9B4167F96}"/>
              </c:ext>
            </c:extLst>
          </c:dPt>
          <c:dPt>
            <c:idx val="11"/>
            <c:invertIfNegative val="0"/>
            <c:bubble3D val="0"/>
            <c:spPr>
              <a:solidFill>
                <a:srgbClr val="FF9496"/>
              </a:solidFill>
              <a:ln>
                <a:noFill/>
              </a:ln>
              <a:effectLst/>
            </c:spPr>
            <c:extLst>
              <c:ext xmlns:c16="http://schemas.microsoft.com/office/drawing/2014/chart" uri="{C3380CC4-5D6E-409C-BE32-E72D297353CC}">
                <c16:uniqueId val="{00000017-6E6C-45E5-99AC-95B9B4167F96}"/>
              </c:ext>
            </c:extLst>
          </c:dPt>
          <c:dPt>
            <c:idx val="14"/>
            <c:invertIfNegative val="0"/>
            <c:bubble3D val="0"/>
            <c:spPr>
              <a:solidFill>
                <a:srgbClr val="FFFFFF">
                  <a:lumMod val="85000"/>
                </a:srgbClr>
              </a:solidFill>
              <a:ln>
                <a:noFill/>
              </a:ln>
              <a:effectLst/>
            </c:spPr>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9-6E6C-45E5-99AC-95B9B4167F96}"/>
              </c:ext>
            </c:extLst>
          </c:dPt>
          <c:dLbls>
            <c:dLbl>
              <c:idx val="0"/>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E6C-45E5-99AC-95B9B4167F96}"/>
                </c:ext>
              </c:extLst>
            </c:dLbl>
            <c:dLbl>
              <c:idx val="1"/>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E6C-45E5-99AC-95B9B4167F96}"/>
                </c:ext>
              </c:extLst>
            </c:dLbl>
            <c:dLbl>
              <c:idx val="2"/>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E6C-45E5-99AC-95B9B4167F96}"/>
                </c:ext>
              </c:extLst>
            </c:dLbl>
            <c:dLbl>
              <c:idx val="3"/>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E6C-45E5-99AC-95B9B4167F96}"/>
                </c:ext>
              </c:extLst>
            </c:dLbl>
            <c:dLbl>
              <c:idx val="4"/>
              <c:layout>
                <c:manualLayout>
                  <c:x val="4.7970992280918761E-3"/>
                  <c:y val="4.3729161687919405E-7"/>
                </c:manualLayout>
              </c:layout>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6C-45E5-99AC-95B9B4167F96}"/>
                </c:ext>
              </c:extLst>
            </c:dLbl>
            <c:dLbl>
              <c:idx val="5"/>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6E6C-45E5-99AC-95B9B4167F96}"/>
                </c:ext>
              </c:extLst>
            </c:dLbl>
            <c:dLbl>
              <c:idx val="6"/>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6E6C-45E5-99AC-95B9B4167F96}"/>
                </c:ext>
              </c:extLst>
            </c:dLbl>
            <c:dLbl>
              <c:idx val="7"/>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6E6C-45E5-99AC-95B9B4167F96}"/>
                </c:ext>
              </c:extLst>
            </c:dLbl>
            <c:dLbl>
              <c:idx val="8"/>
              <c:layout>
                <c:manualLayout>
                  <c:x val="2.3985496140459823E-3"/>
                  <c:y val="2.7772390587997614E-3"/>
                </c:manualLayout>
              </c:layout>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E6C-45E5-99AC-95B9B4167F96}"/>
                </c:ext>
              </c:extLst>
            </c:dLbl>
            <c:dLbl>
              <c:idx val="9"/>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6E6C-45E5-99AC-95B9B4167F96}"/>
                </c:ext>
              </c:extLst>
            </c:dLbl>
            <c:dLbl>
              <c:idx val="10"/>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6E6C-45E5-99AC-95B9B4167F96}"/>
                </c:ext>
              </c:extLst>
            </c:dLbl>
            <c:dLbl>
              <c:idx val="11"/>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6E6C-45E5-99AC-95B9B4167F96}"/>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Sheet1!$A$2:$A$13</c:f>
              <c:strCache>
                <c:ptCount val="12"/>
                <c:pt idx="0">
                  <c:v>Small detached or semi-detached home (2–3 bedrooms)</c:v>
                </c:pt>
                <c:pt idx="1">
                  <c:v>Seniors-oriented housing </c:v>
                </c:pt>
                <c:pt idx="2">
                  <c:v>Supportive housing </c:v>
                </c:pt>
                <c:pt idx="3">
                  <c:v>2–3 bedroom townhouse/rowhouse</c:v>
                </c:pt>
                <c:pt idx="4">
                  <c:v>2–3 bedroom condo/apartment (&gt;900 sq ft)</c:v>
                </c:pt>
                <c:pt idx="5">
                  <c:v>1–2 bedroom condo/apartment (600–900 sq ft)</c:v>
                </c:pt>
                <c:pt idx="6">
                  <c:v>Multiplex unit (triplex/fourplex)</c:v>
                </c:pt>
                <c:pt idx="7">
                  <c:v>Medium detached home (3–4 bedrooms)</c:v>
                </c:pt>
                <c:pt idx="8">
                  <c:v>Co-op / non-market housing</c:v>
                </c:pt>
                <c:pt idx="9">
                  <c:v>Micro condo (studio or 1-bedroom, &lt;600 sq ft)</c:v>
                </c:pt>
                <c:pt idx="10">
                  <c:v>4+ bedroom townhouse/rowhouse</c:v>
                </c:pt>
                <c:pt idx="11">
                  <c:v>Large detached home (5+ bedrooms)</c:v>
                </c:pt>
              </c:strCache>
            </c:strRef>
          </c:cat>
          <c:val>
            <c:numRef>
              <c:f>Sheet1!$B$2:$B$13</c:f>
              <c:numCache>
                <c:formatCode>0%</c:formatCode>
                <c:ptCount val="12"/>
                <c:pt idx="0">
                  <c:v>0.28999999999999998</c:v>
                </c:pt>
                <c:pt idx="1">
                  <c:v>0.26</c:v>
                </c:pt>
                <c:pt idx="2">
                  <c:v>0.26</c:v>
                </c:pt>
                <c:pt idx="3">
                  <c:v>0.24</c:v>
                </c:pt>
                <c:pt idx="4">
                  <c:v>0.2</c:v>
                </c:pt>
                <c:pt idx="5">
                  <c:v>0.19</c:v>
                </c:pt>
                <c:pt idx="6">
                  <c:v>0.18</c:v>
                </c:pt>
                <c:pt idx="7">
                  <c:v>0.17</c:v>
                </c:pt>
                <c:pt idx="8">
                  <c:v>0.17</c:v>
                </c:pt>
                <c:pt idx="9">
                  <c:v>0.11</c:v>
                </c:pt>
                <c:pt idx="10">
                  <c:v>0.1</c:v>
                </c:pt>
                <c:pt idx="11">
                  <c:v>0.06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6E6C-45E5-99AC-95B9B4167F96}"/>
            </c:ext>
          </c:extLst>
        </c:ser>
        <c:dLbls>
          <c:showLegendKey val="0"/>
          <c:showVal val="0"/>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lgn="r">
              <a:defRPr sz="1600"/>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0"/>
        <c:majorTickMark val="out"/>
        <c:minorTickMark val="none"/>
        <c:tickLblPos val="nextTo"/>
        <c:crossAx val="1222022736"/>
        <c:crosses val="autoZero"/>
        <c:crossBetween val="between"/>
      </c:valAx>
      <c:spPr>
        <a:noFill/>
        <a:ln w="25400">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sz="1800" b="0">
          <a:solidFill>
            <a:schemeClr val="bg1"/>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0920533541478592"/>
          <c:y val="3.2799109329268779E-2"/>
          <c:w val="0.29079466458521397"/>
          <c:h val="0.93440178134146246"/>
        </c:manualLayout>
      </c:layout>
      <c:barChart>
        <c:barDir val="bar"/>
        <c:grouping val="clustered"/>
        <c:varyColors val="0"/>
        <c:ser>
          <c:idx val="0"/>
          <c:order val="0"/>
          <c:tx>
            <c:strRef>
              <c:f>Sheet1!$B$1</c:f>
              <c:strCache>
                <c:ptCount val="1"/>
                <c:pt idx="0">
                  <c:v>% Agree</c:v>
                </c:pt>
              </c:strCache>
            </c:strRef>
          </c:tx>
          <c:spPr>
            <a:solidFill>
              <a:srgbClr val="AED36D"/>
            </a:solidFill>
            <a:ln>
              <a:noFill/>
            </a:ln>
            <a:effectLst/>
          </c:spPr>
          <c:invertIfNegative val="0"/>
          <c:dPt>
            <c:idx val="0"/>
            <c:invertIfNegative val="0"/>
            <c:bubble3D val="0"/>
            <c:spPr>
              <a:solidFill>
                <a:srgbClr val="65B668"/>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CD2-4BF3-A869-BE4EC4A626A9}"/>
              </c:ext>
            </c:extLst>
          </c:dPt>
          <c:dPt>
            <c:idx val="1"/>
            <c:invertIfNegative val="0"/>
            <c:bubble3D val="0"/>
            <c:spPr>
              <a:solidFill>
                <a:srgbClr val="65B668"/>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CD2-4BF3-A869-BE4EC4A626A9}"/>
              </c:ext>
            </c:extLst>
          </c:dPt>
          <c:dPt>
            <c:idx val="2"/>
            <c:invertIfNegative val="0"/>
            <c:bubble3D val="0"/>
            <c:spPr>
              <a:solidFill>
                <a:srgbClr val="DADA62"/>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CD2-4BF3-A869-BE4EC4A626A9}"/>
              </c:ext>
            </c:extLst>
          </c:dPt>
          <c:dPt>
            <c:idx val="3"/>
            <c:invertIfNegative val="0"/>
            <c:bubble3D val="0"/>
            <c:spPr>
              <a:solidFill>
                <a:srgbClr val="DADA62"/>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CD2-4BF3-A869-BE4EC4A626A9}"/>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CD2-4BF3-A869-BE4EC4A626A9}"/>
              </c:ext>
            </c:extLst>
          </c:dPt>
          <c:dLbls>
            <c:dLbl>
              <c:idx val="0"/>
              <c:layout>
                <c:manualLayout>
                  <c:x val="-8.4967171726289523E-2"/>
                  <c:y val="-2.7167738155811911E-3"/>
                </c:manualLayout>
              </c:layout>
              <c:tx>
                <c:rich>
                  <a:bodyPr rot="0" vert="horz"/>
                  <a:lstStyle/>
                  <a:p>
                    <a:pPr>
                      <a:defRPr sz="2400" b="1">
                        <a:solidFill>
                          <a:schemeClr val="tx1"/>
                        </a:solidFill>
                        <a:latin typeface="Gill Sans Nova" panose="020B0602020104020203" pitchFamily="34" charset="0"/>
                      </a:defRPr>
                    </a:pPr>
                    <a:r>
                      <a:rPr lang="en-US" baseline="0" dirty="0"/>
                      <a:t>73 %</a:t>
                    </a:r>
                    <a:endParaRPr lang="en-US" dirty="0"/>
                  </a:p>
                </c:rich>
              </c:tx>
              <c:numFmt formatCode="0\ %" sourceLinked="0"/>
              <c:spPr>
                <a:noFill/>
                <a:ln>
                  <a:noFill/>
                </a:ln>
                <a:effectLst/>
              </c:spPr>
              <c:dLblPos val="outEnd"/>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CD2-4BF3-A869-BE4EC4A626A9}"/>
                </c:ext>
              </c:extLst>
            </c:dLbl>
            <c:dLbl>
              <c:idx val="1"/>
              <c:layout>
                <c:manualLayout>
                  <c:x val="-9.1710598053773018E-2"/>
                  <c:y val="8.153530992875236E-3"/>
                </c:manualLayout>
              </c:layout>
              <c:tx>
                <c:rich>
                  <a:bodyPr rot="0" vert="horz" anchorCtr="0"/>
                  <a:lstStyle/>
                  <a:p>
                    <a:pPr algn="ctr" rtl="0">
                      <a:defRPr lang="en-US" sz="2400" b="1" i="0" u="none" strike="noStrike" kern="1200" baseline="0">
                        <a:solidFill>
                          <a:schemeClr val="tx1"/>
                        </a:solidFill>
                        <a:latin typeface="Gill Sans Nova" panose="020B0602020104020203" pitchFamily="34" charset="0"/>
                        <a:ea typeface="+mn-ea"/>
                        <a:cs typeface="+mn-cs"/>
                      </a:defRPr>
                    </a:pPr>
                    <a:r>
                      <a:rPr lang="en-US" baseline="0" dirty="0"/>
                      <a:t>72 %</a:t>
                    </a:r>
                    <a:endParaRPr lang="en-US" dirty="0"/>
                  </a:p>
                </c:rich>
              </c:tx>
              <c:numFmt formatCode="0\ %" sourceLinked="0"/>
              <c:spPr>
                <a:noFill/>
                <a:ln>
                  <a:noFill/>
                </a:ln>
                <a:effectLst/>
              </c:spPr>
              <c:dLblPos val="outEnd"/>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CD2-4BF3-A869-BE4EC4A626A9}"/>
                </c:ext>
              </c:extLst>
            </c:dLbl>
            <c:dLbl>
              <c:idx val="2"/>
              <c:layout>
                <c:manualLayout>
                  <c:x val="-9.5756653850262899E-2"/>
                  <c:y val="5.4350454193571578E-3"/>
                </c:manualLayout>
              </c:layout>
              <c:tx>
                <c:rich>
                  <a:bodyPr rot="0" vert="horz" anchorCtr="0"/>
                  <a:lstStyle/>
                  <a:p>
                    <a:pPr algn="ctr" rtl="0">
                      <a:defRPr lang="en-US" sz="2400" b="1" i="0" u="none" strike="noStrike" kern="1200" baseline="0">
                        <a:solidFill>
                          <a:schemeClr val="tx1"/>
                        </a:solidFill>
                        <a:latin typeface="Gill Sans Nova" panose="020B0602020104020203" pitchFamily="34" charset="0"/>
                        <a:ea typeface="+mn-ea"/>
                        <a:cs typeface="+mn-cs"/>
                      </a:defRPr>
                    </a:pPr>
                    <a:r>
                      <a:rPr lang="en-US" dirty="0"/>
                      <a:t>72 %</a:t>
                    </a:r>
                  </a:p>
                </c:rich>
              </c:tx>
              <c:numFmt formatCode="0\ %" sourceLinked="0"/>
              <c:spPr>
                <a:noFill/>
                <a:ln>
                  <a:noFill/>
                </a:ln>
                <a:effectLst/>
              </c:spPr>
              <c:dLblPos val="outEnd"/>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CD2-4BF3-A869-BE4EC4A626A9}"/>
                </c:ext>
              </c:extLst>
            </c:dLbl>
            <c:dLbl>
              <c:idx val="3"/>
              <c:layout>
                <c:manualLayout>
                  <c:x val="-9.7105339115759567E-2"/>
                  <c:y val="0"/>
                </c:manualLayout>
              </c:layout>
              <c:tx>
                <c:rich>
                  <a:bodyPr rot="0" vert="horz" anchorCtr="0"/>
                  <a:lstStyle/>
                  <a:p>
                    <a:pPr algn="ctr" rtl="0">
                      <a:defRPr lang="en-US" sz="2400" b="1" i="0" u="none" strike="noStrike" kern="1200" baseline="0">
                        <a:solidFill>
                          <a:schemeClr val="tx1"/>
                        </a:solidFill>
                        <a:latin typeface="Gill Sans Nova" panose="020B0602020104020203" pitchFamily="34" charset="0"/>
                        <a:ea typeface="+mn-ea"/>
                        <a:cs typeface="+mn-cs"/>
                      </a:defRPr>
                    </a:pPr>
                    <a:r>
                      <a:rPr lang="en-US" dirty="0"/>
                      <a:t>64 %</a:t>
                    </a:r>
                  </a:p>
                </c:rich>
              </c:tx>
              <c:numFmt formatCode="0\ %"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CD2-4BF3-A869-BE4EC4A626A9}"/>
                </c:ext>
              </c:extLst>
            </c:dLbl>
            <c:numFmt formatCode="0\ %"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Si rien ne change, les jeunes générations ne pourront jamais s’offrir un logement comme ont pu le faire leurs parents.</c:v>
                </c:pt>
                <c:pt idx="1">
                  <c:v>Le Canada va devoir construire une gamme de logements beaucoup plus étendue pour répondre aux besoins des générations futures.</c:v>
                </c:pt>
                <c:pt idx="2">
                  <c:v>La crise du logement ne s’améliorera pas tant que les gouvernements ne changeront pas d’orientation.</c:v>
                </c:pt>
                <c:pt idx="3">
                  <c:v>Les politiques actuelles risquent de laisser de côté les Canadiens à revenu moyen.</c:v>
                </c:pt>
              </c:strCache>
            </c:strRef>
          </c:cat>
          <c:val>
            <c:numRef>
              <c:f>Sheet1!$B$2:$B$6</c:f>
              <c:numCache>
                <c:formatCode>0%</c:formatCode>
                <c:ptCount val="5"/>
                <c:pt idx="0">
                  <c:v>0.69</c:v>
                </c:pt>
                <c:pt idx="1">
                  <c:v>0.69</c:v>
                </c:pt>
                <c:pt idx="2">
                  <c:v>0.66</c:v>
                </c:pt>
                <c:pt idx="3">
                  <c:v>0.62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CD2-4BF3-A869-BE4EC4A626A9}"/>
            </c:ext>
          </c:extLst>
        </c:ser>
        <c:dLbls>
          <c:showLegendKey val="0"/>
          <c:showVal val="0"/>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lgn="r">
              <a:defRPr sz="1600">
                <a:latin typeface="Gill Sans Nova" panose="020B0602020104020203" pitchFamily="34" charset="0"/>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0"/>
        <c:majorTickMark val="out"/>
        <c:minorTickMark val="none"/>
        <c:tickLblPos val="nextTo"/>
        <c:crossAx val="1222022736"/>
        <c:crosses val="autoZero"/>
        <c:crossBetween val="between"/>
      </c:valAx>
      <c:spPr>
        <a:noFill/>
        <a:ln w="25400">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a:noFill/>
    </a:ln>
    <a:effectLst/>
  </c:spPr>
  <c:txPr>
    <a:bodyPr/>
    <a:lstStyle/>
    <a:p>
      <a:pPr>
        <a:defRPr sz="1800" b="0">
          <a:solidFill>
            <a:schemeClr val="bg1"/>
          </a:solidFil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0.21168</cdr:x>
      <cdr:y>0.50275</cdr:y>
    </cdr:from>
    <cdr:to>
      <cdr:x>0.62459</cdr:x>
      <cdr:y>0.57677</cdr:y>
    </cdr:to>
    <cdr:sp macro="" textlink="">
      <cdr:nvSpPr>
        <cdr:cNvPr id="3" name="TextBox 3">
          <a:extLst xmlns:a="http://schemas.openxmlformats.org/drawingml/2006/main">
            <a:ext uri="{FF2B5EF4-FFF2-40B4-BE49-F238E27FC236}">
              <a16:creationId xmlns:a16="http://schemas.microsoft.com/office/drawing/2014/main" id="{4D0F2343-71B4-E950-D2DA-A1FBAEC7C1A9}"/>
            </a:ext>
          </a:extLst>
        </cdr:cNvPr>
        <cdr:cNvSpPr txBox="1"/>
      </cdr:nvSpPr>
      <cdr:spPr>
        <a:xfrm xmlns:a="http://schemas.openxmlformats.org/drawingml/2006/main">
          <a:off x="2241583" y="2299359"/>
          <a:ext cx="4372613" cy="338554"/>
        </a:xfrm>
        <a:prstGeom xmlns:a="http://schemas.openxmlformats.org/drawingml/2006/main" prst="rect">
          <a:avLst/>
        </a:prstGeom>
        <a:solidFill xmlns:a="http://schemas.openxmlformats.org/drawingml/2006/main">
          <a:srgbClr val="1A1926"/>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sz="1600" dirty="0">
              <a:solidFill>
                <a:schemeClr val="bg1"/>
              </a:solidFill>
              <a:latin typeface="+mj-lt"/>
            </a:rPr>
            <a:t>Immeuble de type multiplex (triplex/quadruplex)</a:t>
          </a:r>
        </a:p>
      </cdr:txBody>
    </cdr:sp>
  </cdr:relSizeAnchor>
  <cdr:relSizeAnchor xmlns:cdr="http://schemas.openxmlformats.org/drawingml/2006/chartDrawing">
    <cdr:from>
      <cdr:x>0.30552</cdr:x>
      <cdr:y>0.1919</cdr:y>
    </cdr:from>
    <cdr:to>
      <cdr:x>0.61566</cdr:x>
      <cdr:y>0.26592</cdr:y>
    </cdr:to>
    <cdr:sp macro="" textlink="">
      <cdr:nvSpPr>
        <cdr:cNvPr id="4" name="TextBox 9">
          <a:extLst xmlns:a="http://schemas.openxmlformats.org/drawingml/2006/main">
            <a:ext uri="{FF2B5EF4-FFF2-40B4-BE49-F238E27FC236}">
              <a16:creationId xmlns:a16="http://schemas.microsoft.com/office/drawing/2014/main" id="{128BD2E8-F91E-92C3-B013-6675B1D92946}"/>
            </a:ext>
          </a:extLst>
        </cdr:cNvPr>
        <cdr:cNvSpPr txBox="1"/>
      </cdr:nvSpPr>
      <cdr:spPr>
        <a:xfrm xmlns:a="http://schemas.openxmlformats.org/drawingml/2006/main">
          <a:off x="3235370" y="877661"/>
          <a:ext cx="3284313" cy="338554"/>
        </a:xfrm>
        <a:prstGeom xmlns:a="http://schemas.openxmlformats.org/drawingml/2006/main" prst="rect">
          <a:avLst/>
        </a:prstGeom>
        <a:solidFill xmlns:a="http://schemas.openxmlformats.org/drawingml/2006/main">
          <a:srgbClr val="1A1926"/>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sz="1600" dirty="0">
              <a:solidFill>
                <a:schemeClr val="bg1"/>
              </a:solidFill>
              <a:latin typeface="+mj-lt"/>
            </a:rPr>
            <a:t>Logements avec services de soutien</a:t>
          </a:r>
        </a:p>
      </cdr:txBody>
    </cdr:sp>
  </cdr:relSizeAnchor>
  <cdr:relSizeAnchor xmlns:cdr="http://schemas.openxmlformats.org/drawingml/2006/chartDrawing">
    <cdr:from>
      <cdr:x>0.26473</cdr:x>
      <cdr:y>0.27453</cdr:y>
    </cdr:from>
    <cdr:to>
      <cdr:x>0.6292</cdr:x>
      <cdr:y>0.34855</cdr:y>
    </cdr:to>
    <cdr:sp macro="" textlink="">
      <cdr:nvSpPr>
        <cdr:cNvPr id="5" name="TextBox 9">
          <a:extLst xmlns:a="http://schemas.openxmlformats.org/drawingml/2006/main">
            <a:ext uri="{FF2B5EF4-FFF2-40B4-BE49-F238E27FC236}">
              <a16:creationId xmlns:a16="http://schemas.microsoft.com/office/drawing/2014/main" id="{128BD2E8-F91E-92C3-B013-6675B1D92946}"/>
            </a:ext>
          </a:extLst>
        </cdr:cNvPr>
        <cdr:cNvSpPr txBox="1"/>
      </cdr:nvSpPr>
      <cdr:spPr>
        <a:xfrm xmlns:a="http://schemas.openxmlformats.org/drawingml/2006/main">
          <a:off x="2803397" y="1255572"/>
          <a:ext cx="3859659" cy="338554"/>
        </a:xfrm>
        <a:prstGeom xmlns:a="http://schemas.openxmlformats.org/drawingml/2006/main" prst="rect">
          <a:avLst/>
        </a:prstGeom>
        <a:solidFill xmlns:a="http://schemas.openxmlformats.org/drawingml/2006/main">
          <a:srgbClr val="1A1926"/>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sz="1600" dirty="0">
              <a:solidFill>
                <a:schemeClr val="bg1"/>
              </a:solidFill>
              <a:latin typeface="+mj-lt"/>
            </a:rPr>
            <a:t>Maison en rangée/jumelée (2-3 chambres)</a:t>
          </a:r>
        </a:p>
      </cdr:txBody>
    </cdr:sp>
  </cdr:relSizeAnchor>
  <cdr:relSizeAnchor xmlns:cdr="http://schemas.openxmlformats.org/drawingml/2006/chartDrawing">
    <cdr:from>
      <cdr:x>0.17247</cdr:x>
      <cdr:y>0.34379</cdr:y>
    </cdr:from>
    <cdr:to>
      <cdr:x>0.61858</cdr:x>
      <cdr:y>0.41782</cdr:y>
    </cdr:to>
    <cdr:sp macro="" textlink="">
      <cdr:nvSpPr>
        <cdr:cNvPr id="6" name="TextBox 9">
          <a:extLst xmlns:a="http://schemas.openxmlformats.org/drawingml/2006/main">
            <a:ext uri="{FF2B5EF4-FFF2-40B4-BE49-F238E27FC236}">
              <a16:creationId xmlns:a16="http://schemas.microsoft.com/office/drawing/2014/main" id="{128BD2E8-F91E-92C3-B013-6675B1D92946}"/>
            </a:ext>
          </a:extLst>
        </cdr:cNvPr>
        <cdr:cNvSpPr txBox="1"/>
      </cdr:nvSpPr>
      <cdr:spPr>
        <a:xfrm xmlns:a="http://schemas.openxmlformats.org/drawingml/2006/main">
          <a:off x="1826435" y="1572369"/>
          <a:ext cx="4724136" cy="338554"/>
        </a:xfrm>
        <a:prstGeom xmlns:a="http://schemas.openxmlformats.org/drawingml/2006/main" prst="rect">
          <a:avLst/>
        </a:prstGeom>
        <a:solidFill xmlns:a="http://schemas.openxmlformats.org/drawingml/2006/main">
          <a:srgbClr val="1A1926"/>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sz="1600" dirty="0">
              <a:solidFill>
                <a:schemeClr val="bg1"/>
              </a:solidFill>
              <a:latin typeface="+mj-lt"/>
            </a:rPr>
            <a:t>Copropriété/appartement (2-3 chambres, &gt;900 pi ca)</a:t>
          </a:r>
        </a:p>
      </cdr:txBody>
    </cdr:sp>
  </cdr:relSizeAnchor>
  <cdr:relSizeAnchor xmlns:cdr="http://schemas.openxmlformats.org/drawingml/2006/chartDrawing">
    <cdr:from>
      <cdr:x>0.14862</cdr:x>
      <cdr:y>0.42972</cdr:y>
    </cdr:from>
    <cdr:to>
      <cdr:x>0.61858</cdr:x>
      <cdr:y>0.50375</cdr:y>
    </cdr:to>
    <cdr:sp macro="" textlink="">
      <cdr:nvSpPr>
        <cdr:cNvPr id="7" name="TextBox 9">
          <a:extLst xmlns:a="http://schemas.openxmlformats.org/drawingml/2006/main">
            <a:ext uri="{FF2B5EF4-FFF2-40B4-BE49-F238E27FC236}">
              <a16:creationId xmlns:a16="http://schemas.microsoft.com/office/drawing/2014/main" id="{128BD2E8-F91E-92C3-B013-6675B1D92946}"/>
            </a:ext>
          </a:extLst>
        </cdr:cNvPr>
        <cdr:cNvSpPr txBox="1"/>
      </cdr:nvSpPr>
      <cdr:spPr>
        <a:xfrm xmlns:a="http://schemas.openxmlformats.org/drawingml/2006/main">
          <a:off x="1573837" y="1965393"/>
          <a:ext cx="4976734" cy="338554"/>
        </a:xfrm>
        <a:prstGeom xmlns:a="http://schemas.openxmlformats.org/drawingml/2006/main" prst="rect">
          <a:avLst/>
        </a:prstGeom>
        <a:solidFill xmlns:a="http://schemas.openxmlformats.org/drawingml/2006/main">
          <a:srgbClr val="1A1926"/>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sz="1600" dirty="0">
              <a:solidFill>
                <a:schemeClr val="bg1"/>
              </a:solidFill>
              <a:latin typeface="+mj-lt"/>
            </a:rPr>
            <a:t>Copropriété/appartement (1-2 chambres, 600-900 pi ca)</a:t>
          </a:r>
        </a:p>
      </cdr:txBody>
    </cdr:sp>
  </cdr:relSizeAnchor>
</c:userShapes>
</file>

<file path=ppt/drawings/drawing2.xml><?xml version="1.0" encoding="utf-8"?>
<c:userShapes xmlns:c="http://schemas.openxmlformats.org/drawingml/2006/chart">
  <cdr:relSizeAnchor xmlns:cdr="http://schemas.openxmlformats.org/drawingml/2006/chartDrawing">
    <cdr:from>
      <cdr:x>0.14522</cdr:x>
      <cdr:y>0.21193</cdr:y>
    </cdr:from>
    <cdr:to>
      <cdr:x>0.6228</cdr:x>
      <cdr:y>0.42667</cdr:y>
    </cdr:to>
    <cdr:sp macro="" textlink="">
      <cdr:nvSpPr>
        <cdr:cNvPr id="4" name="TextBox 3">
          <a:extLst xmlns:a="http://schemas.openxmlformats.org/drawingml/2006/main">
            <a:ext uri="{FF2B5EF4-FFF2-40B4-BE49-F238E27FC236}">
              <a16:creationId xmlns:a16="http://schemas.microsoft.com/office/drawing/2014/main" id="{3FCDAACC-67BE-559C-3184-315A4F84CE0A}"/>
            </a:ext>
          </a:extLst>
        </cdr:cNvPr>
        <cdr:cNvSpPr txBox="1"/>
      </cdr:nvSpPr>
      <cdr:spPr>
        <a:xfrm xmlns:a="http://schemas.openxmlformats.org/drawingml/2006/main">
          <a:off x="1394263" y="1093518"/>
          <a:ext cx="4585451" cy="1107996"/>
        </a:xfrm>
        <a:prstGeom xmlns:a="http://schemas.openxmlformats.org/drawingml/2006/main" prst="rect">
          <a:avLst/>
        </a:prstGeom>
        <a:solidFill xmlns:a="http://schemas.openxmlformats.org/drawingml/2006/main">
          <a:srgbClr val="19171C"/>
        </a:solidFill>
      </cdr:spPr>
      <cdr:txBody>
        <a:bodyPr xmlns:a="http://schemas.openxmlformats.org/drawingml/2006/main" wrap="square" lIns="0" tIns="0" rIns="3600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dirty="0">
              <a:solidFill>
                <a:schemeClr val="bg1"/>
              </a:solidFill>
            </a:rPr>
            <a:t>Si rien ne change, les jeunes générations ne pourront jamais s’offrir un logement comme ont pu le faire leurs parents.</a:t>
          </a:r>
        </a:p>
        <a:p xmlns:a="http://schemas.openxmlformats.org/drawingml/2006/main">
          <a:endParaRPr lang="fr-CA" dirty="0"/>
        </a:p>
      </cdr:txBody>
    </cdr:sp>
  </cdr:relSizeAnchor>
  <cdr:relSizeAnchor xmlns:cdr="http://schemas.openxmlformats.org/drawingml/2006/chartDrawing">
    <cdr:from>
      <cdr:x>0.14388</cdr:x>
      <cdr:y>0.42317</cdr:y>
    </cdr:from>
    <cdr:to>
      <cdr:x>0.62146</cdr:x>
      <cdr:y>0.63791</cdr:y>
    </cdr:to>
    <cdr:sp macro="" textlink="">
      <cdr:nvSpPr>
        <cdr:cNvPr id="5" name="TextBox 1">
          <a:extLst xmlns:a="http://schemas.openxmlformats.org/drawingml/2006/main">
            <a:ext uri="{FF2B5EF4-FFF2-40B4-BE49-F238E27FC236}">
              <a16:creationId xmlns:a16="http://schemas.microsoft.com/office/drawing/2014/main" id="{7559E5F2-5294-AAAA-6BE7-56115BA7A6D2}"/>
            </a:ext>
          </a:extLst>
        </cdr:cNvPr>
        <cdr:cNvSpPr txBox="1"/>
      </cdr:nvSpPr>
      <cdr:spPr>
        <a:xfrm xmlns:a="http://schemas.openxmlformats.org/drawingml/2006/main">
          <a:off x="1381423" y="2183409"/>
          <a:ext cx="4585451" cy="1107996"/>
        </a:xfrm>
        <a:prstGeom xmlns:a="http://schemas.openxmlformats.org/drawingml/2006/main" prst="rect">
          <a:avLst/>
        </a:prstGeom>
        <a:solidFill xmlns:a="http://schemas.openxmlformats.org/drawingml/2006/main">
          <a:srgbClr val="19171C"/>
        </a:solidFill>
      </cdr:spPr>
      <cdr:txBody>
        <a:bodyPr xmlns:a="http://schemas.openxmlformats.org/drawingml/2006/main" wrap="square" lIns="0" tIns="0" rIns="36000" bIns="0"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dirty="0">
              <a:solidFill>
                <a:schemeClr val="bg1"/>
              </a:solidFill>
            </a:rPr>
            <a:t>La crise du logement ne s’améliorera pas tant que les gouvernements ne changeront pas d’orientation.</a:t>
          </a:r>
        </a:p>
        <a:p xmlns:a="http://schemas.openxmlformats.org/drawingml/2006/main">
          <a:endParaRPr lang="fr-CA" dirty="0"/>
        </a:p>
      </cdr:txBody>
    </cdr:sp>
  </cdr:relSizeAnchor>
  <cdr:relSizeAnchor xmlns:cdr="http://schemas.openxmlformats.org/drawingml/2006/chartDrawing">
    <cdr:from>
      <cdr:x>0.14604</cdr:x>
      <cdr:y>0.6239</cdr:y>
    </cdr:from>
    <cdr:to>
      <cdr:x>0.62363</cdr:x>
      <cdr:y>0.78496</cdr:y>
    </cdr:to>
    <cdr:sp macro="" textlink="">
      <cdr:nvSpPr>
        <cdr:cNvPr id="6" name="TextBox 1">
          <a:extLst xmlns:a="http://schemas.openxmlformats.org/drawingml/2006/main">
            <a:ext uri="{FF2B5EF4-FFF2-40B4-BE49-F238E27FC236}">
              <a16:creationId xmlns:a16="http://schemas.microsoft.com/office/drawing/2014/main" id="{E1B206EC-B023-9367-B84A-50AC53AF9DD4}"/>
            </a:ext>
          </a:extLst>
        </cdr:cNvPr>
        <cdr:cNvSpPr txBox="1"/>
      </cdr:nvSpPr>
      <cdr:spPr>
        <a:xfrm xmlns:a="http://schemas.openxmlformats.org/drawingml/2006/main">
          <a:off x="1402205" y="3219140"/>
          <a:ext cx="4585451" cy="830997"/>
        </a:xfrm>
        <a:prstGeom xmlns:a="http://schemas.openxmlformats.org/drawingml/2006/main" prst="rect">
          <a:avLst/>
        </a:prstGeom>
        <a:solidFill xmlns:a="http://schemas.openxmlformats.org/drawingml/2006/main">
          <a:srgbClr val="19171C"/>
        </a:solidFill>
      </cdr:spPr>
      <cdr:txBody>
        <a:bodyPr xmlns:a="http://schemas.openxmlformats.org/drawingml/2006/main" wrap="square" lIns="0" tIns="0" rIns="36000" bIns="0"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fr-CA" dirty="0">
              <a:solidFill>
                <a:schemeClr val="bg1"/>
              </a:solidFill>
            </a:rPr>
            <a:t>Les politiques actuelles risquent de laisser de côté les Canadiens à revenu moyen.</a:t>
          </a:r>
        </a:p>
        <a:p xmlns:a="http://schemas.openxmlformats.org/drawingml/2006/main">
          <a:endParaRPr lang="fr-CA"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9EF52-2ACB-40B2-90B8-C04E1F083C07}" type="datetimeFigureOut">
              <a:rPr lang="en-CA" smtClean="0"/>
              <a:t>2026-05-13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F63E9-0991-42DD-AA99-5A3169E73D3F}" type="slidenum">
              <a:rPr lang="en-CA" smtClean="0"/>
              <a:t>‹#›</a:t>
            </a:fld>
            <a:endParaRPr lang="en-CA" dirty="0"/>
          </a:p>
        </p:txBody>
      </p:sp>
    </p:spTree>
    <p:extLst>
      <p:ext uri="{BB962C8B-B14F-4D97-AF65-F5344CB8AC3E}">
        <p14:creationId xmlns:p14="http://schemas.microsoft.com/office/powerpoint/2010/main" val="33017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D817-5C7A-6AAC-2504-386B42C2E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90389-AA04-D02D-C378-699A9665F710}"/>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453E4DC6-B0F0-9410-6AC7-CCD01501FD0A}"/>
              </a:ext>
            </a:extLst>
          </p:cNvPr>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D’un océan à l’autre, les courtiers et agents immobiliers du Canada rencontrent des députés afin de leur faire part de leurs préoccupations concernant l’avenir de l’accession à la propriété au Canada, en particulier pour les jeunes Canadiens et les générations futures.</a:t>
            </a:r>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014BA05-948D-DFC3-CE45-43F2F3BB55F9}"/>
              </a:ext>
            </a:extLst>
          </p:cNvPr>
          <p:cNvSpPr>
            <a:spLocks noGrp="1"/>
          </p:cNvSpPr>
          <p:nvPr>
            <p:ph type="sldNum" sz="quarter" idx="5"/>
          </p:nvPr>
        </p:nvSpPr>
        <p:spPr/>
        <p:txBody>
          <a:bodyPr/>
          <a:lstStyle/>
          <a:p>
            <a:fld id="{6C5F63E9-0991-42DD-AA99-5A3169E73D3F}" type="slidenum">
              <a:rPr lang="en-CA" smtClean="0"/>
              <a:t>1</a:t>
            </a:fld>
            <a:endParaRPr lang="en-CA" dirty="0"/>
          </a:p>
        </p:txBody>
      </p:sp>
    </p:spTree>
    <p:extLst>
      <p:ext uri="{BB962C8B-B14F-4D97-AF65-F5344CB8AC3E}">
        <p14:creationId xmlns:p14="http://schemas.microsoft.com/office/powerpoint/2010/main" val="407068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48747-EADA-4D80-9C25-3ABC8FF38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C0FCE-FC71-4CF5-0391-4D2A7470DB41}"/>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8FBD2371-8ACB-F9B6-94F0-7B4A5F29135A}"/>
              </a:ext>
            </a:extLst>
          </p:cNvPr>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options abordables de densité moyenne adaptées aux familles constituent les « logements intermédiaires manquants » au Canada.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a:t>
            </a:r>
            <a:r>
              <a:rPr lang="fr-FR" sz="1200" b="1" i="1" u="sng" strike="noStrike" kern="1200" baseline="0" dirty="0">
                <a:solidFill>
                  <a:schemeClr val="tx1"/>
                </a:solidFill>
                <a:latin typeface="+mn-lt"/>
                <a:ea typeface="+mn-ea"/>
                <a:cs typeface="+mn-cs"/>
              </a:rPr>
              <a:t>Canadiens</a:t>
            </a:r>
            <a:r>
              <a:rPr lang="fr-FR" sz="1200" b="0" i="0" u="none" strike="noStrike" kern="1200" baseline="0" dirty="0">
                <a:solidFill>
                  <a:schemeClr val="tx1"/>
                </a:solidFill>
                <a:latin typeface="+mn-lt"/>
                <a:ea typeface="+mn-ea"/>
                <a:cs typeface="+mn-cs"/>
              </a:rPr>
              <a:t> en sont conscients. En effet, bon nombre d’entre eux estiment que le Canada doit proposer une offre plus diversifiée de logements afin de répondre à la demande actuelle et future. </a:t>
            </a:r>
          </a:p>
        </p:txBody>
      </p:sp>
      <p:sp>
        <p:nvSpPr>
          <p:cNvPr id="4" name="Slide Number Placeholder 3">
            <a:extLst>
              <a:ext uri="{FF2B5EF4-FFF2-40B4-BE49-F238E27FC236}">
                <a16:creationId xmlns:a16="http://schemas.microsoft.com/office/drawing/2014/main" id="{C07146A8-4DFA-1B91-13F3-DEC6248DE48E}"/>
              </a:ext>
            </a:extLst>
          </p:cNvPr>
          <p:cNvSpPr>
            <a:spLocks noGrp="1"/>
          </p:cNvSpPr>
          <p:nvPr>
            <p:ph type="sldNum" sz="quarter" idx="5"/>
          </p:nvPr>
        </p:nvSpPr>
        <p:spPr/>
        <p:txBody>
          <a:bodyPr/>
          <a:lstStyle/>
          <a:p>
            <a:fld id="{6C5F63E9-0991-42DD-AA99-5A3169E73D3F}" type="slidenum">
              <a:rPr lang="en-CA" smtClean="0"/>
              <a:t>10</a:t>
            </a:fld>
            <a:endParaRPr lang="en-CA" dirty="0"/>
          </a:p>
        </p:txBody>
      </p:sp>
    </p:spTree>
    <p:extLst>
      <p:ext uri="{BB962C8B-B14F-4D97-AF65-F5344CB8AC3E}">
        <p14:creationId xmlns:p14="http://schemas.microsoft.com/office/powerpoint/2010/main" val="403072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s’agit de maisons en rangée, de duplex, de maisons jumelées et de petites maisons de plain-pied qui permettraient aux premiers acheteurs de faire leur entrée sur le marché et offriraient aux parents dont les enfants ont quitté le foyer un lieu de vie confortable pour leur retraite.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5F63E9-0991-42DD-AA99-5A3169E73D3F}" type="slidenum">
              <a:rPr lang="en-CA" smtClean="0"/>
              <a:t>11</a:t>
            </a:fld>
            <a:endParaRPr lang="en-CA" dirty="0"/>
          </a:p>
        </p:txBody>
      </p:sp>
    </p:spTree>
    <p:extLst>
      <p:ext uri="{BB962C8B-B14F-4D97-AF65-F5344CB8AC3E}">
        <p14:creationId xmlns:p14="http://schemas.microsoft.com/office/powerpoint/2010/main" val="197586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5F63E9-0991-42DD-AA99-5A3169E73D3F}" type="slidenum">
              <a:rPr lang="en-CA" smtClean="0"/>
              <a:t>12</a:t>
            </a:fld>
            <a:endParaRPr lang="en-CA" dirty="0"/>
          </a:p>
        </p:txBody>
      </p:sp>
    </p:spTree>
    <p:extLst>
      <p:ext uri="{BB962C8B-B14F-4D97-AF65-F5344CB8AC3E}">
        <p14:creationId xmlns:p14="http://schemas.microsoft.com/office/powerpoint/2010/main" val="209372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302FB-09EE-E2A2-AD74-84C526155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5D678-990E-1053-CD8E-D270C830FE96}"/>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D6FC5DC7-C474-2D95-6B40-6CC7B373DB91}"/>
              </a:ext>
            </a:extLst>
          </p:cNvPr>
          <p:cNvSpPr>
            <a:spLocks noGrp="1"/>
          </p:cNvSpPr>
          <p:nvPr>
            <p:ph type="body" idx="1"/>
          </p:nvPr>
        </p:nvSpPr>
        <p:spPr/>
        <p:txBody>
          <a:bodyPr/>
          <a:lstStyle/>
          <a:p>
            <a:r>
              <a:rPr lang="fr-FR" dirty="0"/>
              <a:t>Les Canadiens l’ont clairement exprimé : l’accession à la propriété reste un objectif important pour la majorité d’entre eux, et la solution pour rétablir l’accession à la propriété réside dans les logements intermédiaires manquants. </a:t>
            </a:r>
          </a:p>
          <a:p>
            <a:endParaRPr lang="fr-FR" dirty="0"/>
          </a:p>
          <a:p>
            <a:r>
              <a:rPr lang="fr-FR" dirty="0"/>
              <a:t>La Stratégie nationale sur le logement prendra fin en 2027, mais rien n’est encore prévu pour la remplacer, malgré l’attention accrue que porte le gouvernement fédéral à la question du logement. </a:t>
            </a:r>
          </a:p>
          <a:p>
            <a:endParaRPr lang="fr-FR" dirty="0"/>
          </a:p>
          <a:p>
            <a:r>
              <a:rPr lang="fr-FR" dirty="0"/>
              <a:t>Pourtant, ce gouvernement dispose d’outils puissants, tels que des accords de financement, des programmes d’infrastructure et des programmes d’assurance, qui pourraient être mieux alignés pour encourager la construction des types de logements dont les Canadiens ont besoin et qu’ils souhaitent acquérir. </a:t>
            </a:r>
          </a:p>
          <a:p>
            <a:endParaRPr lang="fr-FR" dirty="0"/>
          </a:p>
          <a:p>
            <a:r>
              <a:rPr lang="fr-FR" dirty="0"/>
              <a:t>Une crise nationale nécessite une collaboration à l’échelle nationale.</a:t>
            </a:r>
            <a:endParaRPr lang="en-US" dirty="0"/>
          </a:p>
        </p:txBody>
      </p:sp>
      <p:sp>
        <p:nvSpPr>
          <p:cNvPr id="4" name="Slide Number Placeholder 3">
            <a:extLst>
              <a:ext uri="{FF2B5EF4-FFF2-40B4-BE49-F238E27FC236}">
                <a16:creationId xmlns:a16="http://schemas.microsoft.com/office/drawing/2014/main" id="{92091034-FF35-DDB1-96C6-AB6110943C03}"/>
              </a:ext>
            </a:extLst>
          </p:cNvPr>
          <p:cNvSpPr>
            <a:spLocks noGrp="1"/>
          </p:cNvSpPr>
          <p:nvPr>
            <p:ph type="sldNum" sz="quarter" idx="5"/>
          </p:nvPr>
        </p:nvSpPr>
        <p:spPr/>
        <p:txBody>
          <a:bodyPr/>
          <a:lstStyle/>
          <a:p>
            <a:fld id="{6C5F63E9-0991-42DD-AA99-5A3169E73D3F}" type="slidenum">
              <a:rPr lang="en-CA" smtClean="0"/>
              <a:t>13</a:t>
            </a:fld>
            <a:endParaRPr lang="en-CA" dirty="0"/>
          </a:p>
        </p:txBody>
      </p:sp>
    </p:spTree>
    <p:extLst>
      <p:ext uri="{BB962C8B-B14F-4D97-AF65-F5344CB8AC3E}">
        <p14:creationId xmlns:p14="http://schemas.microsoft.com/office/powerpoint/2010/main" val="188561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D494B-3C66-2ED3-48F3-F72EAD95B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06FE1-4AA4-3817-1FF6-A43D015D670C}"/>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B4F3B537-93BB-16D6-E64A-4C41A7CD961D}"/>
              </a:ext>
            </a:extLst>
          </p:cNvPr>
          <p:cNvSpPr>
            <a:spLocks noGrp="1"/>
          </p:cNvSpPr>
          <p:nvPr>
            <p:ph type="body" idx="1"/>
          </p:nvPr>
        </p:nvSpPr>
        <p:spPr/>
        <p:txBody>
          <a:bodyPr/>
          <a:lstStyle/>
          <a:p>
            <a:r>
              <a:rPr lang="fr-FR" dirty="0"/>
              <a:t>C’est pourquoi nous sommes ici aujourd’hui, pour demander au gouvernement du Canada de </a:t>
            </a:r>
            <a:r>
              <a:rPr lang="fr-FR" b="1" dirty="0"/>
              <a:t>collaborer avec toutes les provinces et territoires</a:t>
            </a:r>
            <a:r>
              <a:rPr lang="fr-FR" dirty="0"/>
              <a:t> afin de lancer une Stratégie nationale sur le logement 2.0, soit une stratégie qui accorde la priorité à la diversité des choix en matière de logement dans tout le continuum du logement. </a:t>
            </a:r>
          </a:p>
          <a:p>
            <a:endParaRPr lang="fr-FR" dirty="0"/>
          </a:p>
          <a:p>
            <a:r>
              <a:rPr lang="fr-FR" dirty="0"/>
              <a:t>Cela doit inclure des mandats clairement définis et axés sur les résultats tant pour Maisons Canada que pour la SCHL, ainsi qu’un </a:t>
            </a:r>
            <a:r>
              <a:rPr lang="fr-FR" b="1" dirty="0"/>
              <a:t>objectif national visant à rétablir la voie vers l’accession à la propriété grâce aux logements intermédiaires</a:t>
            </a:r>
            <a:r>
              <a:rPr lang="fr-FR" dirty="0"/>
              <a:t>. </a:t>
            </a:r>
          </a:p>
          <a:p>
            <a:endParaRPr lang="fr-FR" dirty="0"/>
          </a:p>
          <a:p>
            <a:r>
              <a:rPr lang="fr-FR" dirty="0"/>
              <a:t>Le rêve de l’accession à la propriété n’est pas mort. Mais sans un engagement national renouvelé à construire les bons types de logements, nous risquons de le perdre pour toute une génération de Canadiens.</a:t>
            </a:r>
            <a:endParaRPr lang="en-US" dirty="0"/>
          </a:p>
        </p:txBody>
      </p:sp>
      <p:sp>
        <p:nvSpPr>
          <p:cNvPr id="4" name="Slide Number Placeholder 3">
            <a:extLst>
              <a:ext uri="{FF2B5EF4-FFF2-40B4-BE49-F238E27FC236}">
                <a16:creationId xmlns:a16="http://schemas.microsoft.com/office/drawing/2014/main" id="{9E9541BF-D5B9-B89C-3331-6037F914999F}"/>
              </a:ext>
            </a:extLst>
          </p:cNvPr>
          <p:cNvSpPr>
            <a:spLocks noGrp="1"/>
          </p:cNvSpPr>
          <p:nvPr>
            <p:ph type="sldNum" sz="quarter" idx="5"/>
          </p:nvPr>
        </p:nvSpPr>
        <p:spPr/>
        <p:txBody>
          <a:bodyPr/>
          <a:lstStyle/>
          <a:p>
            <a:fld id="{6C5F63E9-0991-42DD-AA99-5A3169E73D3F}" type="slidenum">
              <a:rPr lang="en-CA" smtClean="0"/>
              <a:t>14</a:t>
            </a:fld>
            <a:endParaRPr lang="en-CA" dirty="0"/>
          </a:p>
        </p:txBody>
      </p:sp>
    </p:spTree>
    <p:extLst>
      <p:ext uri="{BB962C8B-B14F-4D97-AF65-F5344CB8AC3E}">
        <p14:creationId xmlns:p14="http://schemas.microsoft.com/office/powerpoint/2010/main" val="30118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5F63E9-0991-42DD-AA99-5A3169E73D3F}" type="slidenum">
              <a:rPr lang="en-CA" smtClean="0"/>
              <a:t>15</a:t>
            </a:fld>
            <a:endParaRPr lang="en-CA" dirty="0"/>
          </a:p>
        </p:txBody>
      </p:sp>
    </p:spTree>
    <p:extLst>
      <p:ext uri="{BB962C8B-B14F-4D97-AF65-F5344CB8AC3E}">
        <p14:creationId xmlns:p14="http://schemas.microsoft.com/office/powerpoint/2010/main" val="220009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1E40-71AF-6CE5-B8E7-C3C3CCC35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5E234-BABE-C7EF-241D-97F084B48FFB}"/>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972075BE-C2AE-FB43-1E06-86D86139DE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0049B1-F3A4-EFDC-6826-9002A128F780}"/>
              </a:ext>
            </a:extLst>
          </p:cNvPr>
          <p:cNvSpPr>
            <a:spLocks noGrp="1"/>
          </p:cNvSpPr>
          <p:nvPr>
            <p:ph type="sldNum" sz="quarter" idx="5"/>
          </p:nvPr>
        </p:nvSpPr>
        <p:spPr/>
        <p:txBody>
          <a:bodyPr/>
          <a:lstStyle/>
          <a:p>
            <a:fld id="{6C5F63E9-0991-42DD-AA99-5A3169E73D3F}" type="slidenum">
              <a:rPr lang="en-CA" smtClean="0"/>
              <a:t>16</a:t>
            </a:fld>
            <a:endParaRPr lang="en-CA" dirty="0"/>
          </a:p>
        </p:txBody>
      </p:sp>
    </p:spTree>
    <p:extLst>
      <p:ext uri="{BB962C8B-B14F-4D97-AF65-F5344CB8AC3E}">
        <p14:creationId xmlns:p14="http://schemas.microsoft.com/office/powerpoint/2010/main" val="96787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50D18-B46A-2AE3-C2E9-7AA93141F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13B5E-3D24-12BC-9214-706782076177}"/>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ADD97F33-5FB1-2FD1-FF00-9F84C0DD5FE1}"/>
              </a:ext>
            </a:extLst>
          </p:cNvPr>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Depuis 2011, le taux d’accession à la propriété ne cesse de baisser partout au Canada. Ici, au </a:t>
            </a:r>
            <a:r>
              <a:rPr lang="fr-FR" sz="1200" b="1" i="1" u="sng" strike="noStrike" kern="1200" baseline="0" dirty="0">
                <a:solidFill>
                  <a:schemeClr val="tx1"/>
                </a:solidFill>
                <a:latin typeface="+mn-lt"/>
                <a:ea typeface="+mn-ea"/>
                <a:cs typeface="+mn-cs"/>
              </a:rPr>
              <a:t>Canada</a:t>
            </a:r>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il a chuté de </a:t>
            </a:r>
            <a:r>
              <a:rPr lang="fr-FR" sz="1200" b="1" i="0" u="sng" strike="noStrike" kern="1200" baseline="0" dirty="0">
                <a:solidFill>
                  <a:schemeClr val="tx1"/>
                </a:solidFill>
                <a:latin typeface="+mn-lt"/>
                <a:ea typeface="+mn-ea"/>
                <a:cs typeface="+mn-cs"/>
              </a:rPr>
              <a:t>2,5</a:t>
            </a:r>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points en </a:t>
            </a:r>
            <a:r>
              <a:rPr lang="fr-FR" sz="1200" b="1" i="0" u="none" strike="noStrike" kern="1200" baseline="0" dirty="0">
                <a:solidFill>
                  <a:schemeClr val="tx1"/>
                </a:solidFill>
                <a:latin typeface="+mn-lt"/>
                <a:ea typeface="+mn-ea"/>
                <a:cs typeface="+mn-cs"/>
              </a:rPr>
              <a:t>seulement une décennie.</a:t>
            </a:r>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73A3172-C278-CEE0-1BF4-A96860BE63C0}"/>
              </a:ext>
            </a:extLst>
          </p:cNvPr>
          <p:cNvSpPr>
            <a:spLocks noGrp="1"/>
          </p:cNvSpPr>
          <p:nvPr>
            <p:ph type="sldNum" sz="quarter" idx="5"/>
          </p:nvPr>
        </p:nvSpPr>
        <p:spPr/>
        <p:txBody>
          <a:bodyPr/>
          <a:lstStyle/>
          <a:p>
            <a:fld id="{6C5F63E9-0991-42DD-AA99-5A3169E73D3F}" type="slidenum">
              <a:rPr lang="en-CA" smtClean="0"/>
              <a:t>2</a:t>
            </a:fld>
            <a:endParaRPr lang="en-CA" dirty="0"/>
          </a:p>
        </p:txBody>
      </p:sp>
    </p:spTree>
    <p:extLst>
      <p:ext uri="{BB962C8B-B14F-4D97-AF65-F5344CB8AC3E}">
        <p14:creationId xmlns:p14="http://schemas.microsoft.com/office/powerpoint/2010/main" val="194527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fr-FR" dirty="0"/>
              <a:t>Malgré cela, les Canadiens souhaitent toujours devenir propriétaires. En effet, </a:t>
            </a:r>
            <a:r>
              <a:rPr lang="fr-FR" b="1" i="1" u="sng" dirty="0"/>
              <a:t>86 %</a:t>
            </a:r>
            <a:r>
              <a:rPr lang="fr-FR" b="1" dirty="0"/>
              <a:t> des 18 à 29 ans</a:t>
            </a:r>
            <a:r>
              <a:rPr lang="fr-FR" dirty="0"/>
              <a:t> et </a:t>
            </a:r>
            <a:r>
              <a:rPr lang="fr-FR" b="1" i="1" u="sng" dirty="0"/>
              <a:t>75 %</a:t>
            </a:r>
            <a:r>
              <a:rPr lang="fr-FR" b="1" dirty="0"/>
              <a:t> des 30 à 44 ans au Canada</a:t>
            </a:r>
            <a:r>
              <a:rPr lang="fr-FR" dirty="0"/>
              <a:t> déclarent vouloir acheter une propriété un jour.</a:t>
            </a:r>
            <a:endParaRPr lang="en-CA" sz="1200" dirty="0"/>
          </a:p>
        </p:txBody>
      </p:sp>
      <p:sp>
        <p:nvSpPr>
          <p:cNvPr id="4" name="Slide Number Placeholder 3"/>
          <p:cNvSpPr>
            <a:spLocks noGrp="1"/>
          </p:cNvSpPr>
          <p:nvPr>
            <p:ph type="sldNum" sz="quarter" idx="5"/>
          </p:nvPr>
        </p:nvSpPr>
        <p:spPr/>
        <p:txBody>
          <a:bodyPr/>
          <a:lstStyle/>
          <a:p>
            <a:fld id="{6C5F63E9-0991-42DD-AA99-5A3169E73D3F}" type="slidenum">
              <a:rPr lang="en-CA" smtClean="0"/>
              <a:t>3</a:t>
            </a:fld>
            <a:endParaRPr lang="en-CA" dirty="0"/>
          </a:p>
        </p:txBody>
      </p:sp>
    </p:spTree>
    <p:extLst>
      <p:ext uri="{BB962C8B-B14F-4D97-AF65-F5344CB8AC3E}">
        <p14:creationId xmlns:p14="http://schemas.microsoft.com/office/powerpoint/2010/main" val="219781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fr-FR" dirty="0"/>
              <a:t>Cette baisse est particulièrement marquée chez les jeunes Canadiens, mais c’est aussi chez eux que le désir d’accéder à la propriété est le plus fort. </a:t>
            </a:r>
            <a:endParaRPr lang="en-CA" sz="1200" dirty="0"/>
          </a:p>
        </p:txBody>
      </p:sp>
      <p:sp>
        <p:nvSpPr>
          <p:cNvPr id="4" name="Slide Number Placeholder 3"/>
          <p:cNvSpPr>
            <a:spLocks noGrp="1"/>
          </p:cNvSpPr>
          <p:nvPr>
            <p:ph type="sldNum" sz="quarter" idx="5"/>
          </p:nvPr>
        </p:nvSpPr>
        <p:spPr/>
        <p:txBody>
          <a:bodyPr/>
          <a:lstStyle/>
          <a:p>
            <a:fld id="{6C5F63E9-0991-42DD-AA99-5A3169E73D3F}" type="slidenum">
              <a:rPr lang="en-CA" smtClean="0"/>
              <a:t>4</a:t>
            </a:fld>
            <a:endParaRPr lang="en-CA" dirty="0"/>
          </a:p>
        </p:txBody>
      </p:sp>
    </p:spTree>
    <p:extLst>
      <p:ext uri="{BB962C8B-B14F-4D97-AF65-F5344CB8AC3E}">
        <p14:creationId xmlns:p14="http://schemas.microsoft.com/office/powerpoint/2010/main" val="54062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pPr lvl="0">
              <a:defRPr/>
            </a:pPr>
            <a:r>
              <a:rPr lang="fr-FR" b="0" dirty="0"/>
              <a:t>… </a:t>
            </a:r>
            <a:r>
              <a:rPr lang="fr-FR" b="1" dirty="0"/>
              <a:t>60 % </a:t>
            </a:r>
            <a:r>
              <a:rPr lang="fr-FR" dirty="0"/>
              <a:t>d’entre eux sont prêts à acheter une propriété plus petite simplement pour entrer sur le marché. </a:t>
            </a:r>
            <a:endParaRPr lang="en-US" sz="1200" dirty="0"/>
          </a:p>
        </p:txBody>
      </p:sp>
      <p:sp>
        <p:nvSpPr>
          <p:cNvPr id="4" name="Slide Number Placeholder 3"/>
          <p:cNvSpPr>
            <a:spLocks noGrp="1"/>
          </p:cNvSpPr>
          <p:nvPr>
            <p:ph type="sldNum" sz="quarter" idx="5"/>
          </p:nvPr>
        </p:nvSpPr>
        <p:spPr/>
        <p:txBody>
          <a:bodyPr/>
          <a:lstStyle/>
          <a:p>
            <a:fld id="{6C5F63E9-0991-42DD-AA99-5A3169E73D3F}" type="slidenum">
              <a:rPr lang="en-CA" smtClean="0"/>
              <a:t>5</a:t>
            </a:fld>
            <a:endParaRPr lang="en-CA" dirty="0"/>
          </a:p>
        </p:txBody>
      </p:sp>
    </p:spTree>
    <p:extLst>
      <p:ext uri="{BB962C8B-B14F-4D97-AF65-F5344CB8AC3E}">
        <p14:creationId xmlns:p14="http://schemas.microsoft.com/office/powerpoint/2010/main" val="92181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pPr lvl="0">
              <a:defRPr/>
            </a:pPr>
            <a:r>
              <a:rPr lang="fr-FR" dirty="0"/>
              <a:t>Ces acheteurs, qui sont généralement des premiers acheteurs, constituent également la cohorte démographique la plus importante. </a:t>
            </a:r>
            <a:r>
              <a:rPr lang="fr-FR" b="1" dirty="0"/>
              <a:t>Alors pourquoi n’achètent-ils pas?</a:t>
            </a:r>
            <a:endParaRPr lang="en-CA" sz="1200" b="1" dirty="0"/>
          </a:p>
        </p:txBody>
      </p:sp>
      <p:sp>
        <p:nvSpPr>
          <p:cNvPr id="4" name="Slide Number Placeholder 3"/>
          <p:cNvSpPr>
            <a:spLocks noGrp="1"/>
          </p:cNvSpPr>
          <p:nvPr>
            <p:ph type="sldNum" sz="quarter" idx="5"/>
          </p:nvPr>
        </p:nvSpPr>
        <p:spPr/>
        <p:txBody>
          <a:bodyPr/>
          <a:lstStyle/>
          <a:p>
            <a:fld id="{6C5F63E9-0991-42DD-AA99-5A3169E73D3F}" type="slidenum">
              <a:rPr lang="en-CA" smtClean="0"/>
              <a:t>6</a:t>
            </a:fld>
            <a:endParaRPr lang="en-CA" dirty="0"/>
          </a:p>
        </p:txBody>
      </p:sp>
    </p:spTree>
    <p:extLst>
      <p:ext uri="{BB962C8B-B14F-4D97-AF65-F5344CB8AC3E}">
        <p14:creationId xmlns:p14="http://schemas.microsoft.com/office/powerpoint/2010/main" val="69627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8CAA-9715-A7E9-27D5-A2C2D6CA8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94627-9B9E-8355-111E-D1E04BD34A16}"/>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7E419CB5-01DE-724F-6228-2DD07D13547E}"/>
              </a:ext>
            </a:extLst>
          </p:cNvPr>
          <p:cNvSpPr>
            <a:spLocks noGrp="1"/>
          </p:cNvSpPr>
          <p:nvPr>
            <p:ph type="body" idx="1"/>
          </p:nvPr>
        </p:nvSpPr>
        <p:spPr/>
        <p:txBody>
          <a:bodyPr/>
          <a:lstStyle/>
          <a:p>
            <a:r>
              <a:rPr lang="fr-FR" dirty="0"/>
              <a:t>En réalité, nous sommes confrontés à une crise du type d’offre qui compromet le rêve de l’accession à la propriété, et ici, </a:t>
            </a:r>
            <a:r>
              <a:rPr lang="fr-FR" b="0" dirty="0"/>
              <a:t>au Canada, 6 Canadiens sur 10 </a:t>
            </a:r>
            <a:r>
              <a:rPr lang="fr-FR" dirty="0"/>
              <a:t>sont d’accord pour dire qu’il n’y a tout </a:t>
            </a:r>
            <a:r>
              <a:rPr lang="fr-FR" b="1" dirty="0"/>
              <a:t>simplement pas assez de logements construits qui répondent à leurs besoins en matière de taille et d’aménagement</a:t>
            </a:r>
            <a:r>
              <a:rPr lang="fr-FR" dirty="0"/>
              <a:t>.</a:t>
            </a:r>
            <a:endParaRPr lang="en-US" dirty="0"/>
          </a:p>
        </p:txBody>
      </p:sp>
      <p:sp>
        <p:nvSpPr>
          <p:cNvPr id="4" name="Slide Number Placeholder 3">
            <a:extLst>
              <a:ext uri="{FF2B5EF4-FFF2-40B4-BE49-F238E27FC236}">
                <a16:creationId xmlns:a16="http://schemas.microsoft.com/office/drawing/2014/main" id="{1B727918-0F56-4430-17AB-40530FAB2DEB}"/>
              </a:ext>
            </a:extLst>
          </p:cNvPr>
          <p:cNvSpPr>
            <a:spLocks noGrp="1"/>
          </p:cNvSpPr>
          <p:nvPr>
            <p:ph type="sldNum" sz="quarter" idx="5"/>
          </p:nvPr>
        </p:nvSpPr>
        <p:spPr/>
        <p:txBody>
          <a:bodyPr/>
          <a:lstStyle/>
          <a:p>
            <a:fld id="{6C5F63E9-0991-42DD-AA99-5A3169E73D3F}" type="slidenum">
              <a:rPr lang="en-CA" smtClean="0"/>
              <a:t>7</a:t>
            </a:fld>
            <a:endParaRPr lang="en-CA" dirty="0"/>
          </a:p>
        </p:txBody>
      </p:sp>
    </p:spTree>
    <p:extLst>
      <p:ext uri="{BB962C8B-B14F-4D97-AF65-F5344CB8AC3E}">
        <p14:creationId xmlns:p14="http://schemas.microsoft.com/office/powerpoint/2010/main" val="162635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6BA8-7D4F-E78B-E54B-A7218E6F7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75097-51C6-D83E-0644-C6E7ED5523B0}"/>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4D7428E7-BD0C-3DD0-1645-976BB95118B4}"/>
              </a:ext>
            </a:extLst>
          </p:cNvPr>
          <p:cNvSpPr>
            <a:spLocks noGrp="1"/>
          </p:cNvSpPr>
          <p:nvPr>
            <p:ph type="body" idx="1"/>
          </p:nvPr>
        </p:nvSpPr>
        <p:spPr/>
        <p:txBody>
          <a:bodyPr/>
          <a:lstStyle/>
          <a:p>
            <a:pPr lvl="0">
              <a:defRPr/>
            </a:pPr>
            <a:r>
              <a:rPr lang="fr-FR" dirty="0"/>
              <a:t>Cette situation a profondément compromis l’accession à la propriété, empêchant les jeunes générations d’accéder à leur première propriété et les personnes âgées de déménager dans un logement plus petit dans leur collectivité.</a:t>
            </a:r>
            <a:endParaRPr lang="en-CA" sz="1200" dirty="0"/>
          </a:p>
        </p:txBody>
      </p:sp>
      <p:sp>
        <p:nvSpPr>
          <p:cNvPr id="4" name="Slide Number Placeholder 3">
            <a:extLst>
              <a:ext uri="{FF2B5EF4-FFF2-40B4-BE49-F238E27FC236}">
                <a16:creationId xmlns:a16="http://schemas.microsoft.com/office/drawing/2014/main" id="{C9FF423E-EA4E-80FD-2E36-F01F3D8B156C}"/>
              </a:ext>
            </a:extLst>
          </p:cNvPr>
          <p:cNvSpPr>
            <a:spLocks noGrp="1"/>
          </p:cNvSpPr>
          <p:nvPr>
            <p:ph type="sldNum" sz="quarter" idx="5"/>
          </p:nvPr>
        </p:nvSpPr>
        <p:spPr/>
        <p:txBody>
          <a:bodyPr/>
          <a:lstStyle/>
          <a:p>
            <a:fld id="{6C5F63E9-0991-42DD-AA99-5A3169E73D3F}" type="slidenum">
              <a:rPr lang="en-CA" smtClean="0"/>
              <a:t>8</a:t>
            </a:fld>
            <a:endParaRPr lang="en-CA" dirty="0"/>
          </a:p>
        </p:txBody>
      </p:sp>
    </p:spTree>
    <p:extLst>
      <p:ext uri="{BB962C8B-B14F-4D97-AF65-F5344CB8AC3E}">
        <p14:creationId xmlns:p14="http://schemas.microsoft.com/office/powerpoint/2010/main" val="6165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maisons individuelles sont de plus en plus inaccessibles pour beaucoup, tandis que les copropriétés ou les appartements sont souvent trop petits pour les familles qui grandissent ou pour répondre à d’autres besoins à long terme.</a:t>
            </a:r>
            <a:endParaRPr lang="en-CA" sz="1200" dirty="0"/>
          </a:p>
        </p:txBody>
      </p:sp>
      <p:sp>
        <p:nvSpPr>
          <p:cNvPr id="4" name="Slide Number Placeholder 3"/>
          <p:cNvSpPr>
            <a:spLocks noGrp="1"/>
          </p:cNvSpPr>
          <p:nvPr>
            <p:ph type="sldNum" sz="quarter" idx="5"/>
          </p:nvPr>
        </p:nvSpPr>
        <p:spPr/>
        <p:txBody>
          <a:bodyPr/>
          <a:lstStyle/>
          <a:p>
            <a:fld id="{6C5F63E9-0991-42DD-AA99-5A3169E73D3F}" type="slidenum">
              <a:rPr lang="en-CA" smtClean="0"/>
              <a:t>9</a:t>
            </a:fld>
            <a:endParaRPr lang="en-CA" dirty="0"/>
          </a:p>
        </p:txBody>
      </p:sp>
    </p:spTree>
    <p:extLst>
      <p:ext uri="{BB962C8B-B14F-4D97-AF65-F5344CB8AC3E}">
        <p14:creationId xmlns:p14="http://schemas.microsoft.com/office/powerpoint/2010/main" val="4165188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7.svg"/><Relationship Id="rId4" Type="http://schemas.openxmlformats.org/officeDocument/2006/relationships/image" Target="../media/image9.png"/><Relationship Id="rId9"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svg"/><Relationship Id="rId4" Type="http://schemas.openxmlformats.org/officeDocument/2006/relationships/image" Target="../media/image9.png"/><Relationship Id="rId9"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AEEB61-AA59-A134-A9EA-DC391D919A04}"/>
              </a:ext>
            </a:extLst>
          </p:cNvPr>
          <p:cNvPicPr>
            <a:picLocks noChangeAspect="1"/>
          </p:cNvPicPr>
          <p:nvPr userDrawn="1"/>
        </p:nvPicPr>
        <p:blipFill>
          <a:blip r:embed="rId2">
            <a:extLst>
              <a:ext uri="{28A0092B-C50C-407E-A947-70E740481C1C}">
                <a14:useLocalDpi xmlns:a14="http://schemas.microsoft.com/office/drawing/2010/main" val="0"/>
              </a:ext>
            </a:extLst>
          </a:blip>
          <a:srcRect t="13872" r="1988" b="6236"/>
          <a:stretch>
            <a:fillRect/>
          </a:stretch>
        </p:blipFill>
        <p:spPr>
          <a:xfrm>
            <a:off x="0" y="0"/>
            <a:ext cx="12192000" cy="6026432"/>
          </a:xfrm>
          <a:prstGeom prst="rect">
            <a:avLst/>
          </a:prstGeom>
        </p:spPr>
      </p:pic>
      <p:pic>
        <p:nvPicPr>
          <p:cNvPr id="6" name="Graphic 5">
            <a:extLst>
              <a:ext uri="{FF2B5EF4-FFF2-40B4-BE49-F238E27FC236}">
                <a16:creationId xmlns:a16="http://schemas.microsoft.com/office/drawing/2014/main" id="{4F714E3B-CEA3-4E02-415B-7FF3E2E265D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71083" r="-6732"/>
          <a:stretch/>
        </p:blipFill>
        <p:spPr>
          <a:xfrm>
            <a:off x="532054" y="6331769"/>
            <a:ext cx="325075" cy="327243"/>
          </a:xfrm>
          <a:prstGeom prst="rect">
            <a:avLst/>
          </a:prstGeom>
        </p:spPr>
      </p:pic>
      <p:sp>
        <p:nvSpPr>
          <p:cNvPr id="7" name="TextBox 6">
            <a:extLst>
              <a:ext uri="{FF2B5EF4-FFF2-40B4-BE49-F238E27FC236}">
                <a16:creationId xmlns:a16="http://schemas.microsoft.com/office/drawing/2014/main" id="{2E65F1A2-815F-B4F7-44B8-B4C841AFBF22}"/>
              </a:ext>
            </a:extLst>
          </p:cNvPr>
          <p:cNvSpPr txBox="1"/>
          <p:nvPr userDrawn="1"/>
        </p:nvSpPr>
        <p:spPr>
          <a:xfrm>
            <a:off x="815939" y="6295335"/>
            <a:ext cx="5280061" cy="400110"/>
          </a:xfrm>
          <a:prstGeom prst="rect">
            <a:avLst/>
          </a:prstGeom>
          <a:noFill/>
        </p:spPr>
        <p:txBody>
          <a:bodyPr wrap="square" rtlCol="0">
            <a:spAutoFit/>
          </a:bodyPr>
          <a:lstStyle/>
          <a:p>
            <a:r>
              <a:rPr lang="en-US" sz="2000" b="1" dirty="0">
                <a:latin typeface="Source Sans Pro" panose="020B0503030403020204" pitchFamily="34" charset="0"/>
              </a:rPr>
              <a:t>CAP dans les circonscriptions de 2026</a:t>
            </a:r>
          </a:p>
        </p:txBody>
      </p:sp>
      <p:pic>
        <p:nvPicPr>
          <p:cNvPr id="8" name="Graphic 7">
            <a:extLst>
              <a:ext uri="{FF2B5EF4-FFF2-40B4-BE49-F238E27FC236}">
                <a16:creationId xmlns:a16="http://schemas.microsoft.com/office/drawing/2014/main" id="{04FB8A7A-8930-171E-4462-36DEE8FB5C7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flipH="1">
            <a:off x="6032383" y="-5953"/>
            <a:ext cx="127234" cy="12192004"/>
          </a:xfrm>
          <a:prstGeom prst="rect">
            <a:avLst/>
          </a:prstGeom>
        </p:spPr>
      </p:pic>
      <p:pic>
        <p:nvPicPr>
          <p:cNvPr id="9" name="Picture 8">
            <a:extLst>
              <a:ext uri="{FF2B5EF4-FFF2-40B4-BE49-F238E27FC236}">
                <a16:creationId xmlns:a16="http://schemas.microsoft.com/office/drawing/2014/main" id="{5D282705-2619-5C80-6E93-B5195DE2FE4C}"/>
              </a:ext>
            </a:extLst>
          </p:cNvPr>
          <p:cNvPicPr>
            <a:picLocks noChangeAspect="1"/>
          </p:cNvPicPr>
          <p:nvPr userDrawn="1"/>
        </p:nvPicPr>
        <p:blipFill>
          <a:blip r:embed="rId5">
            <a:biLevel thresh="25000"/>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527699" y="367675"/>
            <a:ext cx="1178351" cy="514557"/>
          </a:xfrm>
          <a:prstGeom prst="rect">
            <a:avLst/>
          </a:prstGeom>
        </p:spPr>
      </p:pic>
    </p:spTree>
    <p:extLst>
      <p:ext uri="{BB962C8B-B14F-4D97-AF65-F5344CB8AC3E}">
        <p14:creationId xmlns:p14="http://schemas.microsoft.com/office/powerpoint/2010/main" val="206537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rci">
    <p:bg>
      <p:bgPr>
        <a:solidFill>
          <a:srgbClr val="D3F3FF"/>
        </a:solidFill>
        <a:effectLst/>
      </p:bgPr>
    </p:bg>
    <p:spTree>
      <p:nvGrpSpPr>
        <p:cNvPr id="1" name=""/>
        <p:cNvGrpSpPr/>
        <p:nvPr/>
      </p:nvGrpSpPr>
      <p:grpSpPr>
        <a:xfrm>
          <a:off x="0" y="0"/>
          <a:ext cx="0" cy="0"/>
          <a:chOff x="0" y="0"/>
          <a:chExt cx="0" cy="0"/>
        </a:xfrm>
      </p:grpSpPr>
      <p:pic>
        <p:nvPicPr>
          <p:cNvPr id="8" name="Picture 7" descr="A black background with blue and red stripes&#10;&#10;Description automatically generated">
            <a:extLst>
              <a:ext uri="{FF2B5EF4-FFF2-40B4-BE49-F238E27FC236}">
                <a16:creationId xmlns:a16="http://schemas.microsoft.com/office/drawing/2014/main" id="{A8DA8C44-FA9E-76E0-8502-19FBD34C8446}"/>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3382" r="1"/>
          <a:stretch>
            <a:fillRect/>
          </a:stretch>
        </p:blipFill>
        <p:spPr>
          <a:xfrm>
            <a:off x="0" y="406399"/>
            <a:ext cx="5572939" cy="5747268"/>
          </a:xfrm>
          <a:prstGeom prst="rect">
            <a:avLst/>
          </a:prstGeom>
        </p:spPr>
      </p:pic>
      <p:sp>
        <p:nvSpPr>
          <p:cNvPr id="15" name="Rectangle 14">
            <a:extLst>
              <a:ext uri="{FF2B5EF4-FFF2-40B4-BE49-F238E27FC236}">
                <a16:creationId xmlns:a16="http://schemas.microsoft.com/office/drawing/2014/main" id="{1A44E226-4254-1118-BE32-1A2690CEBE08}"/>
              </a:ext>
            </a:extLst>
          </p:cNvPr>
          <p:cNvSpPr/>
          <p:nvPr userDrawn="1"/>
        </p:nvSpPr>
        <p:spPr>
          <a:xfrm>
            <a:off x="-2" y="6032211"/>
            <a:ext cx="12192002" cy="82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3">
            <a:extLst>
              <a:ext uri="{FF2B5EF4-FFF2-40B4-BE49-F238E27FC236}">
                <a16:creationId xmlns:a16="http://schemas.microsoft.com/office/drawing/2014/main" id="{87E5326D-1C2A-B455-6D93-A5323129A1BB}"/>
              </a:ext>
            </a:extLst>
          </p:cNvPr>
          <p:cNvSpPr>
            <a:spLocks noGrp="1"/>
          </p:cNvSpPr>
          <p:nvPr>
            <p:ph type="title" hasCustomPrompt="1"/>
          </p:nvPr>
        </p:nvSpPr>
        <p:spPr>
          <a:xfrm>
            <a:off x="5260270" y="937061"/>
            <a:ext cx="6021764" cy="981682"/>
          </a:xfrm>
          <a:prstGeom prst="rect">
            <a:avLst/>
          </a:prstGeom>
        </p:spPr>
        <p:txBody>
          <a:bodyPr anchor="ctr">
            <a:noAutofit/>
          </a:bodyPr>
          <a:lstStyle>
            <a:lvl1pPr algn="r">
              <a:defRPr sz="8000" b="1" baseline="0">
                <a:solidFill>
                  <a:srgbClr val="5AB4B8"/>
                </a:solidFill>
                <a:latin typeface="Source Sans Pro Black" panose="020B0803030403020204" pitchFamily="34" charset="0"/>
                <a:ea typeface="Source Sans Pro Black" panose="020B0803030403020204" pitchFamily="34" charset="0"/>
              </a:defRPr>
            </a:lvl1pPr>
          </a:lstStyle>
          <a:p>
            <a:r>
              <a:rPr lang="en-US" dirty="0"/>
              <a:t>Merci!</a:t>
            </a:r>
          </a:p>
        </p:txBody>
      </p:sp>
      <p:sp>
        <p:nvSpPr>
          <p:cNvPr id="2" name="TextBox 1">
            <a:extLst>
              <a:ext uri="{FF2B5EF4-FFF2-40B4-BE49-F238E27FC236}">
                <a16:creationId xmlns:a16="http://schemas.microsoft.com/office/drawing/2014/main" id="{F721D6F1-EFE6-2968-FC73-0F9289F6BA01}"/>
              </a:ext>
            </a:extLst>
          </p:cNvPr>
          <p:cNvSpPr txBox="1"/>
          <p:nvPr userDrawn="1"/>
        </p:nvSpPr>
        <p:spPr>
          <a:xfrm>
            <a:off x="6033515" y="3110373"/>
            <a:ext cx="5248323" cy="1569660"/>
          </a:xfrm>
          <a:prstGeom prst="rect">
            <a:avLst/>
          </a:prstGeom>
          <a:noFill/>
        </p:spPr>
        <p:txBody>
          <a:bodyPr wrap="square" rtlCol="0">
            <a:spAutoFit/>
          </a:bodyPr>
          <a:lstStyle/>
          <a:p>
            <a:pPr algn="r"/>
            <a:r>
              <a:rPr lang="en-US" sz="3200" dirty="0">
                <a:latin typeface="Source Sans Pro" panose="020B0503030403020204" pitchFamily="34" charset="0"/>
                <a:ea typeface="Open Sans" panose="020B0606030504020204" pitchFamily="34" charset="0"/>
                <a:cs typeface="Open Sans" panose="020B0606030504020204" pitchFamily="34" charset="0"/>
              </a:rPr>
              <a:t>CREA.ca/fr</a:t>
            </a:r>
          </a:p>
          <a:p>
            <a:pPr algn="r"/>
            <a:r>
              <a:rPr lang="en-US" sz="3200" dirty="0">
                <a:latin typeface="Source Sans Pro" panose="020B0503030403020204" pitchFamily="34" charset="0"/>
                <a:ea typeface="Open Sans" panose="020B0606030504020204" pitchFamily="34" charset="0"/>
                <a:cs typeface="Open Sans" panose="020B0606030504020204" pitchFamily="34" charset="0"/>
              </a:rPr>
              <a:t>613-237-7111</a:t>
            </a:r>
          </a:p>
          <a:p>
            <a:pPr algn="r"/>
            <a:r>
              <a:rPr lang="en-US" sz="3200" dirty="0">
                <a:latin typeface="Source Sans Pro" panose="020B0503030403020204" pitchFamily="34" charset="0"/>
                <a:ea typeface="Open Sans" panose="020B0606030504020204" pitchFamily="34" charset="0"/>
                <a:cs typeface="Open Sans" panose="020B0606030504020204" pitchFamily="34" charset="0"/>
              </a:rPr>
              <a:t>info@CREA.ca</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15BCFB3-62E7-6097-7098-54A1B2F49D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8623" y="5034075"/>
            <a:ext cx="763410" cy="763410"/>
          </a:xfrm>
          <a:prstGeom prst="rect">
            <a:avLst/>
          </a:prstGeom>
          <a:solidFill>
            <a:srgbClr val="D3F3FF"/>
          </a:solidFill>
        </p:spPr>
      </p:pic>
      <p:pic>
        <p:nvPicPr>
          <p:cNvPr id="5" name="Picture 4" descr="A black background with a black square&#10;&#10;Description automatically generated with medium confidence">
            <a:extLst>
              <a:ext uri="{FF2B5EF4-FFF2-40B4-BE49-F238E27FC236}">
                <a16:creationId xmlns:a16="http://schemas.microsoft.com/office/drawing/2014/main" id="{46C0A883-56AB-32ED-0C65-A6829B36BF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8311" y="5188450"/>
            <a:ext cx="489720" cy="48972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01A70A75-E50F-ECBE-3808-9200388051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22994" y="5188450"/>
            <a:ext cx="489720" cy="489720"/>
          </a:xfrm>
          <a:prstGeom prst="rect">
            <a:avLst/>
          </a:prstGeom>
          <a:solidFill>
            <a:srgbClr val="D3F3FF"/>
          </a:solidFill>
        </p:spPr>
      </p:pic>
      <p:pic>
        <p:nvPicPr>
          <p:cNvPr id="7" name="Picture 6" descr="A black background with a black square&#10;&#10;Description automatically generated with medium confidence">
            <a:extLst>
              <a:ext uri="{FF2B5EF4-FFF2-40B4-BE49-F238E27FC236}">
                <a16:creationId xmlns:a16="http://schemas.microsoft.com/office/drawing/2014/main" id="{934CF094-ABA0-280D-4788-035DD5B7FD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57677" y="5182671"/>
            <a:ext cx="489720" cy="489720"/>
          </a:xfrm>
          <a:prstGeom prst="rect">
            <a:avLst/>
          </a:prstGeom>
          <a:solidFill>
            <a:srgbClr val="D3F3FF"/>
          </a:solidFill>
        </p:spPr>
      </p:pic>
      <p:pic>
        <p:nvPicPr>
          <p:cNvPr id="10" name="Picture 9" descr="A black background with a black square&#10;&#10;Description automatically generated with medium confidence">
            <a:extLst>
              <a:ext uri="{FF2B5EF4-FFF2-40B4-BE49-F238E27FC236}">
                <a16:creationId xmlns:a16="http://schemas.microsoft.com/office/drawing/2014/main" id="{A8C1D341-59BE-E4EC-D19F-A14679DC961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07973" y="5182670"/>
            <a:ext cx="540600" cy="489720"/>
          </a:xfrm>
          <a:prstGeom prst="rect">
            <a:avLst/>
          </a:prstGeom>
          <a:solidFill>
            <a:srgbClr val="D3F3FF"/>
          </a:solidFill>
        </p:spPr>
      </p:pic>
      <p:sp>
        <p:nvSpPr>
          <p:cNvPr id="13" name="TextBox 12">
            <a:extLst>
              <a:ext uri="{FF2B5EF4-FFF2-40B4-BE49-F238E27FC236}">
                <a16:creationId xmlns:a16="http://schemas.microsoft.com/office/drawing/2014/main" id="{F920FFE4-30E8-A5A3-4BA9-ECD6C97ABAFD}"/>
              </a:ext>
            </a:extLst>
          </p:cNvPr>
          <p:cNvSpPr txBox="1"/>
          <p:nvPr userDrawn="1"/>
        </p:nvSpPr>
        <p:spPr>
          <a:xfrm>
            <a:off x="5260074" y="2255530"/>
            <a:ext cx="6021764" cy="582197"/>
          </a:xfrm>
          <a:prstGeom prst="rect">
            <a:avLst/>
          </a:prstGeom>
        </p:spPr>
        <p:txBody>
          <a:bodyPr anchor="ctr">
            <a:noAutofit/>
          </a:bodyPr>
          <a:lstStyle>
            <a:lvl1pPr algn="r">
              <a:lnSpc>
                <a:spcPct val="90000"/>
              </a:lnSpc>
              <a:spcBef>
                <a:spcPct val="0"/>
              </a:spcBef>
              <a:buNone/>
              <a:defRPr sz="6600" b="1" baseline="0">
                <a:latin typeface="Source Sans Pro Black" panose="020B0803030403020204" pitchFamily="34" charset="0"/>
                <a:ea typeface="Source Sans Pro Black" panose="020B0803030403020204" pitchFamily="34" charset="0"/>
                <a:cs typeface="+mj-cs"/>
              </a:defRPr>
            </a:lvl1pPr>
          </a:lstStyle>
          <a:p>
            <a:pPr lvl="0"/>
            <a:r>
              <a:rPr lang="da-DK" sz="2800" dirty="0">
                <a:latin typeface="Source Sans Pro SemiBold" panose="020B0603030403020204" pitchFamily="34" charset="0"/>
                <a:ea typeface="Source Sans Pro SemiBold" panose="020B0603030403020204" pitchFamily="34" charset="0"/>
              </a:rPr>
              <a:t>Pour joindre L’Association canadienne  de l’immobilier (ACI) :</a:t>
            </a:r>
            <a:endParaRPr lang="en-CA" sz="2800" dirty="0">
              <a:latin typeface="Source Sans Pro SemiBold" panose="020B0603030403020204" pitchFamily="34" charset="0"/>
              <a:ea typeface="Source Sans Pro SemiBold" panose="020B0603030403020204" pitchFamily="34" charset="0"/>
            </a:endParaRPr>
          </a:p>
        </p:txBody>
      </p:sp>
      <p:pic>
        <p:nvPicPr>
          <p:cNvPr id="3" name="Graphic 2">
            <a:extLst>
              <a:ext uri="{FF2B5EF4-FFF2-40B4-BE49-F238E27FC236}">
                <a16:creationId xmlns:a16="http://schemas.microsoft.com/office/drawing/2014/main" id="{B19B8255-E948-4C12-DB0C-9187997AED53}"/>
              </a:ext>
            </a:extLst>
          </p:cNvPr>
          <p:cNvPicPr>
            <a:picLocks noChangeAspect="1"/>
          </p:cNvPicPr>
          <p:nvPr userDrawn="1"/>
        </p:nvPicPr>
        <p:blipFill rotWithShape="1">
          <a:blip>
            <a:extLst>
              <a:ext uri="{96DAC541-7B7A-43D3-8B79-37D633B846F1}">
                <asvg:svgBlip xmlns:asvg="http://schemas.microsoft.com/office/drawing/2016/SVG/main" r:embed="rId8"/>
              </a:ext>
            </a:extLst>
          </a:blip>
          <a:srcRect l="71083" r="-6732"/>
          <a:stretch/>
        </p:blipFill>
        <p:spPr>
          <a:xfrm>
            <a:off x="532054" y="6331769"/>
            <a:ext cx="325075" cy="327243"/>
          </a:xfrm>
          <a:prstGeom prst="rect">
            <a:avLst/>
          </a:prstGeom>
        </p:spPr>
      </p:pic>
      <p:sp>
        <p:nvSpPr>
          <p:cNvPr id="11" name="TextBox 10">
            <a:extLst>
              <a:ext uri="{FF2B5EF4-FFF2-40B4-BE49-F238E27FC236}">
                <a16:creationId xmlns:a16="http://schemas.microsoft.com/office/drawing/2014/main" id="{71ABBC89-BD08-C293-4A04-C294D9B320BF}"/>
              </a:ext>
            </a:extLst>
          </p:cNvPr>
          <p:cNvSpPr txBox="1"/>
          <p:nvPr userDrawn="1"/>
        </p:nvSpPr>
        <p:spPr>
          <a:xfrm>
            <a:off x="815939" y="6295335"/>
            <a:ext cx="4444331" cy="400110"/>
          </a:xfrm>
          <a:prstGeom prst="rect">
            <a:avLst/>
          </a:prstGeom>
          <a:noFill/>
        </p:spPr>
        <p:txBody>
          <a:bodyPr wrap="square" rtlCol="0">
            <a:spAutoFit/>
          </a:bodyPr>
          <a:lstStyle/>
          <a:p>
            <a:r>
              <a:rPr lang="en-US" sz="2000" b="1" dirty="0">
                <a:latin typeface="Source Sans Pro" panose="020B0503030403020204" pitchFamily="34" charset="0"/>
              </a:rPr>
              <a:t>CAP dans les circonscriptions de 2026</a:t>
            </a:r>
          </a:p>
        </p:txBody>
      </p:sp>
      <p:pic>
        <p:nvPicPr>
          <p:cNvPr id="12" name="Graphic 11">
            <a:extLst>
              <a:ext uri="{FF2B5EF4-FFF2-40B4-BE49-F238E27FC236}">
                <a16:creationId xmlns:a16="http://schemas.microsoft.com/office/drawing/2014/main" id="{B3D3FFFF-07E8-BA17-6014-A014021587F3}"/>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rot="5400000" flipH="1">
            <a:off x="6032383" y="-5953"/>
            <a:ext cx="127234" cy="12192004"/>
          </a:xfrm>
          <a:prstGeom prst="rect">
            <a:avLst/>
          </a:prstGeom>
        </p:spPr>
      </p:pic>
      <p:pic>
        <p:nvPicPr>
          <p:cNvPr id="14" name="Graphic 13">
            <a:extLst>
              <a:ext uri="{FF2B5EF4-FFF2-40B4-BE49-F238E27FC236}">
                <a16:creationId xmlns:a16="http://schemas.microsoft.com/office/drawing/2014/main" id="{86145FC7-CCC2-750D-DFB5-9012ED17D144}"/>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620486" y="435176"/>
            <a:ext cx="1879385" cy="701263"/>
          </a:xfrm>
          <a:prstGeom prst="rect">
            <a:avLst/>
          </a:prstGeom>
        </p:spPr>
      </p:pic>
      <p:sp>
        <p:nvSpPr>
          <p:cNvPr id="16" name="Rectangle 15">
            <a:extLst>
              <a:ext uri="{FF2B5EF4-FFF2-40B4-BE49-F238E27FC236}">
                <a16:creationId xmlns:a16="http://schemas.microsoft.com/office/drawing/2014/main" id="{F28E7E3C-C21D-A5BF-2936-63C22AFAC003}"/>
              </a:ext>
            </a:extLst>
          </p:cNvPr>
          <p:cNvSpPr/>
          <p:nvPr userDrawn="1"/>
        </p:nvSpPr>
        <p:spPr>
          <a:xfrm>
            <a:off x="432079" y="90435"/>
            <a:ext cx="2421653" cy="1527350"/>
          </a:xfrm>
          <a:prstGeom prst="rect">
            <a:avLst/>
          </a:prstGeom>
          <a:solidFill>
            <a:srgbClr val="D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16">
            <a:extLst>
              <a:ext uri="{FF2B5EF4-FFF2-40B4-BE49-F238E27FC236}">
                <a16:creationId xmlns:a16="http://schemas.microsoft.com/office/drawing/2014/main" id="{795AE037-1B21-948F-86A1-FEB50AF156A9}"/>
              </a:ext>
            </a:extLst>
          </p:cNvPr>
          <p:cNvPicPr>
            <a:picLocks noChangeAspect="1"/>
          </p:cNvPicPr>
          <p:nvPr userDrawn="1"/>
        </p:nvPicPr>
        <p:blipFill>
          <a:blip r:embed="rId11">
            <a:clrChange>
              <a:clrFrom>
                <a:srgbClr val="FFFFFF"/>
              </a:clrFrom>
              <a:clrTo>
                <a:srgbClr val="FFFFFF">
                  <a:alpha val="0"/>
                </a:srgbClr>
              </a:clrTo>
            </a:clrChange>
          </a:blip>
          <a:stretch>
            <a:fillRect/>
          </a:stretch>
        </p:blipFill>
        <p:spPr>
          <a:xfrm>
            <a:off x="620484" y="255487"/>
            <a:ext cx="2086266" cy="1409897"/>
          </a:xfrm>
          <a:prstGeom prst="rect">
            <a:avLst/>
          </a:prstGeom>
        </p:spPr>
      </p:pic>
    </p:spTree>
    <p:extLst>
      <p:ext uri="{BB962C8B-B14F-4D97-AF65-F5344CB8AC3E}">
        <p14:creationId xmlns:p14="http://schemas.microsoft.com/office/powerpoint/2010/main" val="53706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AEEB61-AA59-A134-A9EA-DC391D919A04}"/>
              </a:ext>
            </a:extLst>
          </p:cNvPr>
          <p:cNvPicPr>
            <a:picLocks noChangeAspect="1"/>
          </p:cNvPicPr>
          <p:nvPr userDrawn="1"/>
        </p:nvPicPr>
        <p:blipFill>
          <a:blip r:embed="rId2">
            <a:extLst>
              <a:ext uri="{28A0092B-C50C-407E-A947-70E740481C1C}">
                <a14:useLocalDpi xmlns:a14="http://schemas.microsoft.com/office/drawing/2010/main" val="0"/>
              </a:ext>
            </a:extLst>
          </a:blip>
          <a:srcRect t="13872" r="1988" b="6236"/>
          <a:stretch>
            <a:fillRect/>
          </a:stretch>
        </p:blipFill>
        <p:spPr>
          <a:xfrm>
            <a:off x="0" y="0"/>
            <a:ext cx="12192000" cy="6026432"/>
          </a:xfrm>
          <a:prstGeom prst="rect">
            <a:avLst/>
          </a:prstGeom>
        </p:spPr>
      </p:pic>
      <p:pic>
        <p:nvPicPr>
          <p:cNvPr id="6" name="Graphic 5">
            <a:extLst>
              <a:ext uri="{FF2B5EF4-FFF2-40B4-BE49-F238E27FC236}">
                <a16:creationId xmlns:a16="http://schemas.microsoft.com/office/drawing/2014/main" id="{4F714E3B-CEA3-4E02-415B-7FF3E2E265D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71083" r="-6732"/>
          <a:stretch/>
        </p:blipFill>
        <p:spPr>
          <a:xfrm>
            <a:off x="532054" y="6331769"/>
            <a:ext cx="325075" cy="327243"/>
          </a:xfrm>
          <a:prstGeom prst="rect">
            <a:avLst/>
          </a:prstGeom>
        </p:spPr>
      </p:pic>
      <p:sp>
        <p:nvSpPr>
          <p:cNvPr id="7" name="TextBox 6">
            <a:extLst>
              <a:ext uri="{FF2B5EF4-FFF2-40B4-BE49-F238E27FC236}">
                <a16:creationId xmlns:a16="http://schemas.microsoft.com/office/drawing/2014/main" id="{2E65F1A2-815F-B4F7-44B8-B4C841AFBF22}"/>
              </a:ext>
            </a:extLst>
          </p:cNvPr>
          <p:cNvSpPr txBox="1"/>
          <p:nvPr userDrawn="1"/>
        </p:nvSpPr>
        <p:spPr>
          <a:xfrm>
            <a:off x="815939" y="6295335"/>
            <a:ext cx="6470686" cy="400110"/>
          </a:xfrm>
          <a:prstGeom prst="rect">
            <a:avLst/>
          </a:prstGeom>
          <a:noFill/>
        </p:spPr>
        <p:txBody>
          <a:bodyPr wrap="square" rtlCol="0">
            <a:spAutoFit/>
          </a:bodyPr>
          <a:lstStyle/>
          <a:p>
            <a:r>
              <a:rPr lang="en-US" sz="2000" b="1" dirty="0">
                <a:latin typeface="Source Sans Pro" panose="020B0503030403020204" pitchFamily="34" charset="0"/>
              </a:rPr>
              <a:t>CAP dans les circonscriptions de 2026</a:t>
            </a:r>
          </a:p>
        </p:txBody>
      </p:sp>
      <p:pic>
        <p:nvPicPr>
          <p:cNvPr id="8" name="Graphic 7">
            <a:extLst>
              <a:ext uri="{FF2B5EF4-FFF2-40B4-BE49-F238E27FC236}">
                <a16:creationId xmlns:a16="http://schemas.microsoft.com/office/drawing/2014/main" id="{04FB8A7A-8930-171E-4462-36DEE8FB5C7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flipH="1">
            <a:off x="6032383" y="-5953"/>
            <a:ext cx="127234" cy="12192004"/>
          </a:xfrm>
          <a:prstGeom prst="rect">
            <a:avLst/>
          </a:prstGeom>
        </p:spPr>
      </p:pic>
      <p:pic>
        <p:nvPicPr>
          <p:cNvPr id="9" name="Picture 8">
            <a:extLst>
              <a:ext uri="{FF2B5EF4-FFF2-40B4-BE49-F238E27FC236}">
                <a16:creationId xmlns:a16="http://schemas.microsoft.com/office/drawing/2014/main" id="{5D282705-2619-5C80-6E93-B5195DE2FE4C}"/>
              </a:ext>
            </a:extLst>
          </p:cNvPr>
          <p:cNvPicPr>
            <a:picLocks noChangeAspect="1"/>
          </p:cNvPicPr>
          <p:nvPr userDrawn="1"/>
        </p:nvPicPr>
        <p:blipFill>
          <a:blip r:embed="rId5">
            <a:biLevel thresh="25000"/>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21674" y="373644"/>
            <a:ext cx="1178351" cy="514557"/>
          </a:xfrm>
          <a:prstGeom prst="rect">
            <a:avLst/>
          </a:prstGeom>
        </p:spPr>
      </p:pic>
    </p:spTree>
    <p:extLst>
      <p:ext uri="{BB962C8B-B14F-4D97-AF65-F5344CB8AC3E}">
        <p14:creationId xmlns:p14="http://schemas.microsoft.com/office/powerpoint/2010/main" val="203001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AEEB61-AA59-A134-A9EA-DC391D919A04}"/>
              </a:ext>
            </a:extLst>
          </p:cNvPr>
          <p:cNvPicPr>
            <a:picLocks noChangeAspect="1"/>
          </p:cNvPicPr>
          <p:nvPr userDrawn="1"/>
        </p:nvPicPr>
        <p:blipFill>
          <a:blip r:embed="rId2">
            <a:extLst>
              <a:ext uri="{28A0092B-C50C-407E-A947-70E740481C1C}">
                <a14:useLocalDpi xmlns:a14="http://schemas.microsoft.com/office/drawing/2010/main" val="0"/>
              </a:ext>
            </a:extLst>
          </a:blip>
          <a:srcRect t="13872" r="1988" b="6236"/>
          <a:stretch>
            <a:fillRect/>
          </a:stretch>
        </p:blipFill>
        <p:spPr>
          <a:xfrm>
            <a:off x="0" y="0"/>
            <a:ext cx="12192000" cy="6026432"/>
          </a:xfrm>
          <a:prstGeom prst="rect">
            <a:avLst/>
          </a:prstGeom>
        </p:spPr>
      </p:pic>
      <p:pic>
        <p:nvPicPr>
          <p:cNvPr id="6" name="Graphic 5">
            <a:extLst>
              <a:ext uri="{FF2B5EF4-FFF2-40B4-BE49-F238E27FC236}">
                <a16:creationId xmlns:a16="http://schemas.microsoft.com/office/drawing/2014/main" id="{4F714E3B-CEA3-4E02-415B-7FF3E2E265D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71083" r="-6732"/>
          <a:stretch/>
        </p:blipFill>
        <p:spPr>
          <a:xfrm>
            <a:off x="532054" y="6331769"/>
            <a:ext cx="325075" cy="327243"/>
          </a:xfrm>
          <a:prstGeom prst="rect">
            <a:avLst/>
          </a:prstGeom>
        </p:spPr>
      </p:pic>
      <p:sp>
        <p:nvSpPr>
          <p:cNvPr id="7" name="TextBox 6">
            <a:extLst>
              <a:ext uri="{FF2B5EF4-FFF2-40B4-BE49-F238E27FC236}">
                <a16:creationId xmlns:a16="http://schemas.microsoft.com/office/drawing/2014/main" id="{2E65F1A2-815F-B4F7-44B8-B4C841AFBF22}"/>
              </a:ext>
            </a:extLst>
          </p:cNvPr>
          <p:cNvSpPr txBox="1"/>
          <p:nvPr userDrawn="1"/>
        </p:nvSpPr>
        <p:spPr>
          <a:xfrm>
            <a:off x="815939" y="6295335"/>
            <a:ext cx="4575211" cy="400110"/>
          </a:xfrm>
          <a:prstGeom prst="rect">
            <a:avLst/>
          </a:prstGeom>
          <a:noFill/>
        </p:spPr>
        <p:txBody>
          <a:bodyPr wrap="square" rtlCol="0">
            <a:spAutoFit/>
          </a:bodyPr>
          <a:lstStyle/>
          <a:p>
            <a:r>
              <a:rPr lang="en-US" sz="2000" b="1" dirty="0">
                <a:latin typeface="Source Sans Pro" panose="020B0503030403020204" pitchFamily="34" charset="0"/>
              </a:rPr>
              <a:t>CAP dans les circonscriptions de 2026</a:t>
            </a:r>
          </a:p>
        </p:txBody>
      </p:sp>
      <p:pic>
        <p:nvPicPr>
          <p:cNvPr id="8" name="Graphic 7">
            <a:extLst>
              <a:ext uri="{FF2B5EF4-FFF2-40B4-BE49-F238E27FC236}">
                <a16:creationId xmlns:a16="http://schemas.microsoft.com/office/drawing/2014/main" id="{04FB8A7A-8930-171E-4462-36DEE8FB5C7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flipH="1">
            <a:off x="6032383" y="-5953"/>
            <a:ext cx="127234" cy="12192004"/>
          </a:xfrm>
          <a:prstGeom prst="rect">
            <a:avLst/>
          </a:prstGeom>
        </p:spPr>
      </p:pic>
      <p:pic>
        <p:nvPicPr>
          <p:cNvPr id="11" name="Picture 10">
            <a:extLst>
              <a:ext uri="{FF2B5EF4-FFF2-40B4-BE49-F238E27FC236}">
                <a16:creationId xmlns:a16="http://schemas.microsoft.com/office/drawing/2014/main" id="{D564877C-D7E7-1617-AE9A-4280A3D38642}"/>
              </a:ext>
            </a:extLst>
          </p:cNvPr>
          <p:cNvPicPr>
            <a:picLocks noChangeAspect="1"/>
          </p:cNvPicPr>
          <p:nvPr userDrawn="1"/>
        </p:nvPicPr>
        <p:blipFill>
          <a:blip r:embed="rId5">
            <a:biLevel thresh="25000"/>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695974" y="5212344"/>
            <a:ext cx="1178351" cy="514557"/>
          </a:xfrm>
          <a:prstGeom prst="rect">
            <a:avLst/>
          </a:prstGeom>
        </p:spPr>
      </p:pic>
    </p:spTree>
    <p:extLst>
      <p:ext uri="{BB962C8B-B14F-4D97-AF65-F5344CB8AC3E}">
        <p14:creationId xmlns:p14="http://schemas.microsoft.com/office/powerpoint/2010/main" val="38979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AEEB61-AA59-A134-A9EA-DC391D919A04}"/>
              </a:ext>
            </a:extLst>
          </p:cNvPr>
          <p:cNvPicPr>
            <a:picLocks noChangeAspect="1"/>
          </p:cNvPicPr>
          <p:nvPr userDrawn="1"/>
        </p:nvPicPr>
        <p:blipFill>
          <a:blip r:embed="rId2">
            <a:extLst>
              <a:ext uri="{28A0092B-C50C-407E-A947-70E740481C1C}">
                <a14:useLocalDpi xmlns:a14="http://schemas.microsoft.com/office/drawing/2010/main" val="0"/>
              </a:ext>
            </a:extLst>
          </a:blip>
          <a:srcRect t="13872" r="1988" b="6236"/>
          <a:stretch>
            <a:fillRect/>
          </a:stretch>
        </p:blipFill>
        <p:spPr>
          <a:xfrm>
            <a:off x="0" y="0"/>
            <a:ext cx="12192000" cy="6026432"/>
          </a:xfrm>
          <a:prstGeom prst="rect">
            <a:avLst/>
          </a:prstGeom>
        </p:spPr>
      </p:pic>
      <p:pic>
        <p:nvPicPr>
          <p:cNvPr id="6" name="Graphic 5">
            <a:extLst>
              <a:ext uri="{FF2B5EF4-FFF2-40B4-BE49-F238E27FC236}">
                <a16:creationId xmlns:a16="http://schemas.microsoft.com/office/drawing/2014/main" id="{4F714E3B-CEA3-4E02-415B-7FF3E2E265D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71083" r="-6732"/>
          <a:stretch/>
        </p:blipFill>
        <p:spPr>
          <a:xfrm>
            <a:off x="532054" y="6331769"/>
            <a:ext cx="325075" cy="327243"/>
          </a:xfrm>
          <a:prstGeom prst="rect">
            <a:avLst/>
          </a:prstGeom>
        </p:spPr>
      </p:pic>
      <p:sp>
        <p:nvSpPr>
          <p:cNvPr id="7" name="TextBox 6">
            <a:extLst>
              <a:ext uri="{FF2B5EF4-FFF2-40B4-BE49-F238E27FC236}">
                <a16:creationId xmlns:a16="http://schemas.microsoft.com/office/drawing/2014/main" id="{2E65F1A2-815F-B4F7-44B8-B4C841AFBF22}"/>
              </a:ext>
            </a:extLst>
          </p:cNvPr>
          <p:cNvSpPr txBox="1"/>
          <p:nvPr userDrawn="1"/>
        </p:nvSpPr>
        <p:spPr>
          <a:xfrm>
            <a:off x="815939" y="6295335"/>
            <a:ext cx="4965736" cy="400110"/>
          </a:xfrm>
          <a:prstGeom prst="rect">
            <a:avLst/>
          </a:prstGeom>
          <a:noFill/>
        </p:spPr>
        <p:txBody>
          <a:bodyPr wrap="square" rtlCol="0">
            <a:spAutoFit/>
          </a:bodyPr>
          <a:lstStyle/>
          <a:p>
            <a:r>
              <a:rPr lang="en-US" sz="2000" b="1" dirty="0">
                <a:latin typeface="Source Sans Pro" panose="020B0503030403020204" pitchFamily="34" charset="0"/>
              </a:rPr>
              <a:t>CAP dans les circonscriptions de 2026</a:t>
            </a:r>
          </a:p>
        </p:txBody>
      </p:sp>
      <p:pic>
        <p:nvPicPr>
          <p:cNvPr id="8" name="Graphic 7">
            <a:extLst>
              <a:ext uri="{FF2B5EF4-FFF2-40B4-BE49-F238E27FC236}">
                <a16:creationId xmlns:a16="http://schemas.microsoft.com/office/drawing/2014/main" id="{04FB8A7A-8930-171E-4462-36DEE8FB5C7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flipH="1">
            <a:off x="6032383" y="-5953"/>
            <a:ext cx="127234" cy="12192004"/>
          </a:xfrm>
          <a:prstGeom prst="rect">
            <a:avLst/>
          </a:prstGeom>
        </p:spPr>
      </p:pic>
    </p:spTree>
    <p:extLst>
      <p:ext uri="{BB962C8B-B14F-4D97-AF65-F5344CB8AC3E}">
        <p14:creationId xmlns:p14="http://schemas.microsoft.com/office/powerpoint/2010/main" val="41612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04541E-52F2-38A1-0902-AC7CE39104D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71083" r="-6732"/>
          <a:stretch/>
        </p:blipFill>
        <p:spPr>
          <a:xfrm>
            <a:off x="532054" y="6331769"/>
            <a:ext cx="325075" cy="327243"/>
          </a:xfrm>
          <a:prstGeom prst="rect">
            <a:avLst/>
          </a:prstGeom>
        </p:spPr>
      </p:pic>
      <p:sp>
        <p:nvSpPr>
          <p:cNvPr id="6" name="TextBox 5">
            <a:extLst>
              <a:ext uri="{FF2B5EF4-FFF2-40B4-BE49-F238E27FC236}">
                <a16:creationId xmlns:a16="http://schemas.microsoft.com/office/drawing/2014/main" id="{A128CDB6-3F77-2749-EDFD-2CA506C4E4CD}"/>
              </a:ext>
            </a:extLst>
          </p:cNvPr>
          <p:cNvSpPr txBox="1"/>
          <p:nvPr userDrawn="1"/>
        </p:nvSpPr>
        <p:spPr>
          <a:xfrm>
            <a:off x="815939" y="6295335"/>
            <a:ext cx="4518061" cy="400110"/>
          </a:xfrm>
          <a:prstGeom prst="rect">
            <a:avLst/>
          </a:prstGeom>
          <a:noFill/>
        </p:spPr>
        <p:txBody>
          <a:bodyPr wrap="square" rtlCol="0">
            <a:spAutoFit/>
          </a:bodyPr>
          <a:lstStyle/>
          <a:p>
            <a:r>
              <a:rPr lang="en-US" sz="2000" b="1" dirty="0">
                <a:latin typeface="Source Sans Pro" panose="020B0503030403020204" pitchFamily="34" charset="0"/>
              </a:rPr>
              <a:t>CAP dans les circonscriptions de 2026</a:t>
            </a:r>
          </a:p>
        </p:txBody>
      </p:sp>
      <p:pic>
        <p:nvPicPr>
          <p:cNvPr id="7" name="Graphic 6">
            <a:extLst>
              <a:ext uri="{FF2B5EF4-FFF2-40B4-BE49-F238E27FC236}">
                <a16:creationId xmlns:a16="http://schemas.microsoft.com/office/drawing/2014/main" id="{7ABAB70C-7A2F-DC78-4652-D07374856F9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00000" flipH="1">
            <a:off x="6032383" y="-5953"/>
            <a:ext cx="127234" cy="12192004"/>
          </a:xfrm>
          <a:prstGeom prst="rect">
            <a:avLst/>
          </a:prstGeom>
        </p:spPr>
      </p:pic>
    </p:spTree>
    <p:extLst>
      <p:ext uri="{BB962C8B-B14F-4D97-AF65-F5344CB8AC3E}">
        <p14:creationId xmlns:p14="http://schemas.microsoft.com/office/powerpoint/2010/main" val="419821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E075CE6-E142-2033-1992-291E1E053C1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71083" r="-6732"/>
          <a:stretch/>
        </p:blipFill>
        <p:spPr>
          <a:xfrm>
            <a:off x="532054" y="6331769"/>
            <a:ext cx="325075" cy="327243"/>
          </a:xfrm>
          <a:prstGeom prst="rect">
            <a:avLst/>
          </a:prstGeom>
        </p:spPr>
      </p:pic>
      <p:sp>
        <p:nvSpPr>
          <p:cNvPr id="6" name="TextBox 5">
            <a:extLst>
              <a:ext uri="{FF2B5EF4-FFF2-40B4-BE49-F238E27FC236}">
                <a16:creationId xmlns:a16="http://schemas.microsoft.com/office/drawing/2014/main" id="{F69328E1-E708-19E7-DD20-FB7ED6C9EF69}"/>
              </a:ext>
            </a:extLst>
          </p:cNvPr>
          <p:cNvSpPr txBox="1"/>
          <p:nvPr userDrawn="1"/>
        </p:nvSpPr>
        <p:spPr>
          <a:xfrm>
            <a:off x="815938" y="6295335"/>
            <a:ext cx="4413009" cy="400110"/>
          </a:xfrm>
          <a:prstGeom prst="rect">
            <a:avLst/>
          </a:prstGeom>
          <a:noFill/>
        </p:spPr>
        <p:txBody>
          <a:bodyPr wrap="square" rtlCol="0">
            <a:spAutoFit/>
          </a:bodyPr>
          <a:lstStyle/>
          <a:p>
            <a:r>
              <a:rPr lang="en-US" sz="2000" b="1" dirty="0">
                <a:latin typeface="Source Sans Pro" panose="020B0503030403020204" pitchFamily="34" charset="0"/>
              </a:rPr>
              <a:t>CAP dans les circonscriptions de 2026</a:t>
            </a:r>
          </a:p>
        </p:txBody>
      </p:sp>
      <p:pic>
        <p:nvPicPr>
          <p:cNvPr id="7" name="Graphic 6">
            <a:extLst>
              <a:ext uri="{FF2B5EF4-FFF2-40B4-BE49-F238E27FC236}">
                <a16:creationId xmlns:a16="http://schemas.microsoft.com/office/drawing/2014/main" id="{821F8FDA-0F25-0831-05F1-AC986515DFB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00000" flipH="1">
            <a:off x="6032383" y="-5953"/>
            <a:ext cx="127234" cy="12192004"/>
          </a:xfrm>
          <a:prstGeom prst="rect">
            <a:avLst/>
          </a:prstGeom>
        </p:spPr>
      </p:pic>
      <p:sp>
        <p:nvSpPr>
          <p:cNvPr id="8" name="Rectangle 7">
            <a:extLst>
              <a:ext uri="{FF2B5EF4-FFF2-40B4-BE49-F238E27FC236}">
                <a16:creationId xmlns:a16="http://schemas.microsoft.com/office/drawing/2014/main" id="{2B080B38-6E76-3D1A-1AB0-909C606D99C2}"/>
              </a:ext>
            </a:extLst>
          </p:cNvPr>
          <p:cNvSpPr/>
          <p:nvPr userDrawn="1"/>
        </p:nvSpPr>
        <p:spPr>
          <a:xfrm>
            <a:off x="-5" y="0"/>
            <a:ext cx="12191996" cy="6026432"/>
          </a:xfrm>
          <a:prstGeom prst="rect">
            <a:avLst/>
          </a:prstGeom>
          <a:solidFill>
            <a:srgbClr val="23A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Arial"/>
            </a:endParaRPr>
          </a:p>
        </p:txBody>
      </p:sp>
    </p:spTree>
    <p:extLst>
      <p:ext uri="{BB962C8B-B14F-4D97-AF65-F5344CB8AC3E}">
        <p14:creationId xmlns:p14="http://schemas.microsoft.com/office/powerpoint/2010/main" val="352511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hoto B">
    <p:spTree>
      <p:nvGrpSpPr>
        <p:cNvPr id="1" name=""/>
        <p:cNvGrpSpPr/>
        <p:nvPr/>
      </p:nvGrpSpPr>
      <p:grpSpPr>
        <a:xfrm>
          <a:off x="0" y="0"/>
          <a:ext cx="0" cy="0"/>
          <a:chOff x="0" y="0"/>
          <a:chExt cx="0" cy="0"/>
        </a:xfrm>
      </p:grpSpPr>
      <p:pic>
        <p:nvPicPr>
          <p:cNvPr id="7" name="Picture 6" descr="A black background with blue and red stripes&#10;&#10;Description automatically generated">
            <a:extLst>
              <a:ext uri="{FF2B5EF4-FFF2-40B4-BE49-F238E27FC236}">
                <a16:creationId xmlns:a16="http://schemas.microsoft.com/office/drawing/2014/main" id="{2815A2BF-451E-5F4D-7C1C-4B1D2A0007C1}"/>
              </a:ext>
            </a:extLst>
          </p:cNvPr>
          <p:cNvPicPr>
            <a:picLocks noChangeAspect="1"/>
          </p:cNvPicPr>
          <p:nvPr userDrawn="1"/>
        </p:nvPicPr>
        <p:blipFill>
          <a:blip r:embed="rId2">
            <a:extLst>
              <a:ext uri="{28A0092B-C50C-407E-A947-70E740481C1C}">
                <a14:useLocalDpi xmlns:a14="http://schemas.microsoft.com/office/drawing/2010/main" val="0"/>
              </a:ext>
            </a:extLst>
          </a:blip>
          <a:srcRect l="-1" t="-35283" r="15333" b="-1"/>
          <a:stretch>
            <a:fillRect/>
          </a:stretch>
        </p:blipFill>
        <p:spPr>
          <a:xfrm>
            <a:off x="0" y="1420238"/>
            <a:ext cx="12192000" cy="5437762"/>
          </a:xfrm>
          <a:prstGeom prst="rect">
            <a:avLst/>
          </a:prstGeom>
        </p:spPr>
      </p:pic>
      <p:sp>
        <p:nvSpPr>
          <p:cNvPr id="5" name="Title 3">
            <a:extLst>
              <a:ext uri="{FF2B5EF4-FFF2-40B4-BE49-F238E27FC236}">
                <a16:creationId xmlns:a16="http://schemas.microsoft.com/office/drawing/2014/main" id="{98F506C8-0671-190F-A1E5-BF3081BB45F6}"/>
              </a:ext>
            </a:extLst>
          </p:cNvPr>
          <p:cNvSpPr>
            <a:spLocks noGrp="1"/>
          </p:cNvSpPr>
          <p:nvPr>
            <p:ph type="title"/>
          </p:nvPr>
        </p:nvSpPr>
        <p:spPr>
          <a:xfrm>
            <a:off x="620488" y="2722530"/>
            <a:ext cx="4277133" cy="1858350"/>
          </a:xfrm>
          <a:prstGeom prst="rect">
            <a:avLst/>
          </a:prstGeom>
        </p:spPr>
        <p:txBody>
          <a:bodyPr anchor="b">
            <a:noAutofit/>
          </a:bodyPr>
          <a:lstStyle>
            <a:lvl1pPr>
              <a:defRPr lang="en-US" sz="5200" b="1" i="0" kern="1200" dirty="0">
                <a:solidFill>
                  <a:schemeClr val="tx1"/>
                </a:solidFill>
                <a:latin typeface="Source Sans Pro" panose="020B0503030403020204" pitchFamily="34" charset="0"/>
                <a:ea typeface="Source Sans Pro" panose="020B0503030403020204" pitchFamily="34" charset="0"/>
                <a:cs typeface="+mj-cs"/>
              </a:defRPr>
            </a:lvl1pPr>
          </a:lstStyle>
          <a:p>
            <a:endParaRPr lang="en-US" dirty="0"/>
          </a:p>
        </p:txBody>
      </p:sp>
      <p:sp>
        <p:nvSpPr>
          <p:cNvPr id="6" name="Text Placeholder 7">
            <a:extLst>
              <a:ext uri="{FF2B5EF4-FFF2-40B4-BE49-F238E27FC236}">
                <a16:creationId xmlns:a16="http://schemas.microsoft.com/office/drawing/2014/main" id="{D123F947-17EE-B7ED-DF19-80487C895B65}"/>
              </a:ext>
            </a:extLst>
          </p:cNvPr>
          <p:cNvSpPr>
            <a:spLocks noGrp="1"/>
          </p:cNvSpPr>
          <p:nvPr>
            <p:ph type="body" sz="quarter" idx="10"/>
          </p:nvPr>
        </p:nvSpPr>
        <p:spPr>
          <a:xfrm>
            <a:off x="620488" y="4722779"/>
            <a:ext cx="4286207" cy="714983"/>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000" kern="1200" dirty="0">
                <a:solidFill>
                  <a:srgbClr val="4C4C4C"/>
                </a:solidFill>
                <a:latin typeface="Source Sans Pro" panose="020B0503030403020204" pitchFamily="34" charset="0"/>
                <a:ea typeface="Source Sans Pro" panose="020B0503030403020204" pitchFamily="34" charset="0"/>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dirty="0"/>
          </a:p>
        </p:txBody>
      </p:sp>
      <p:pic>
        <p:nvPicPr>
          <p:cNvPr id="2" name="Graphic 1">
            <a:extLst>
              <a:ext uri="{FF2B5EF4-FFF2-40B4-BE49-F238E27FC236}">
                <a16:creationId xmlns:a16="http://schemas.microsoft.com/office/drawing/2014/main" id="{4DE8E6A8-4020-B117-8EFC-9D8F90520F4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0486" y="435176"/>
            <a:ext cx="1879385" cy="701263"/>
          </a:xfrm>
          <a:prstGeom prst="rect">
            <a:avLst/>
          </a:prstGeom>
        </p:spPr>
      </p:pic>
      <p:sp>
        <p:nvSpPr>
          <p:cNvPr id="9" name="Text Placeholder 15">
            <a:extLst>
              <a:ext uri="{FF2B5EF4-FFF2-40B4-BE49-F238E27FC236}">
                <a16:creationId xmlns:a16="http://schemas.microsoft.com/office/drawing/2014/main" id="{6A786CC4-6B7B-965D-9FD4-863C19196EF5}"/>
              </a:ext>
            </a:extLst>
          </p:cNvPr>
          <p:cNvSpPr>
            <a:spLocks noGrp="1"/>
          </p:cNvSpPr>
          <p:nvPr>
            <p:ph type="body" sz="quarter" idx="19" hasCustomPrompt="1"/>
          </p:nvPr>
        </p:nvSpPr>
        <p:spPr>
          <a:xfrm>
            <a:off x="620486" y="2275482"/>
            <a:ext cx="3331754" cy="261259"/>
          </a:xfrm>
        </p:spPr>
        <p:txBody>
          <a:bodyPr anchor="b"/>
          <a:lstStyle>
            <a:lvl1pPr>
              <a:buNone/>
              <a:defRPr sz="1300" b="1" i="0">
                <a:solidFill>
                  <a:srgbClr val="BF3531"/>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1" name="Picture Placeholder 28">
            <a:extLst>
              <a:ext uri="{FF2B5EF4-FFF2-40B4-BE49-F238E27FC236}">
                <a16:creationId xmlns:a16="http://schemas.microsoft.com/office/drawing/2014/main" id="{6DCB4D94-ABC3-4BF8-CD2F-18411E7F5273}"/>
              </a:ext>
            </a:extLst>
          </p:cNvPr>
          <p:cNvSpPr>
            <a:spLocks noGrp="1"/>
          </p:cNvSpPr>
          <p:nvPr>
            <p:ph type="pic" sz="quarter" idx="11"/>
          </p:nvPr>
        </p:nvSpPr>
        <p:spPr>
          <a:xfrm>
            <a:off x="5527183" y="577206"/>
            <a:ext cx="6044329" cy="5703588"/>
          </a:xfrm>
          <a:custGeom>
            <a:avLst/>
            <a:gdLst>
              <a:gd name="csX0" fmla="*/ 0 w 6451283"/>
              <a:gd name="csY0" fmla="*/ 0 h 6085840"/>
              <a:gd name="csX1" fmla="*/ 6451283 w 6451283"/>
              <a:gd name="csY1" fmla="*/ 0 h 6085840"/>
              <a:gd name="csX2" fmla="*/ 6451283 w 6451283"/>
              <a:gd name="csY2" fmla="*/ 5071830 h 6085840"/>
              <a:gd name="csX3" fmla="*/ 5437273 w 6451283"/>
              <a:gd name="csY3" fmla="*/ 6085840 h 6085840"/>
              <a:gd name="csX4" fmla="*/ 0 w 6451283"/>
              <a:gd name="csY4" fmla="*/ 6085840 h 6085840"/>
            </a:gdLst>
            <a:ahLst/>
            <a:cxnLst>
              <a:cxn ang="0">
                <a:pos x="csX0" y="csY0"/>
              </a:cxn>
              <a:cxn ang="0">
                <a:pos x="csX1" y="csY1"/>
              </a:cxn>
              <a:cxn ang="0">
                <a:pos x="csX2" y="csY2"/>
              </a:cxn>
              <a:cxn ang="0">
                <a:pos x="csX3" y="csY3"/>
              </a:cxn>
              <a:cxn ang="0">
                <a:pos x="csX4" y="csY4"/>
              </a:cxn>
            </a:cxnLst>
            <a:rect l="l" t="t" r="r" b="b"/>
            <a:pathLst>
              <a:path w="6451283" h="6085840">
                <a:moveTo>
                  <a:pt x="0" y="0"/>
                </a:moveTo>
                <a:lnTo>
                  <a:pt x="6451283" y="0"/>
                </a:lnTo>
                <a:lnTo>
                  <a:pt x="6451283" y="5071830"/>
                </a:lnTo>
                <a:lnTo>
                  <a:pt x="5437273" y="6085840"/>
                </a:lnTo>
                <a:lnTo>
                  <a:pt x="0" y="6085840"/>
                </a:lnTo>
                <a:close/>
              </a:path>
            </a:pathLst>
          </a:custGeom>
          <a:solidFill>
            <a:schemeClr val="accent6"/>
          </a:solidFill>
          <a:ln w="38100">
            <a:solidFill>
              <a:schemeClr val="bg1"/>
            </a:solidFill>
          </a:ln>
        </p:spPr>
        <p:txBody>
          <a:bodyPr wrap="square">
            <a:noAutofit/>
          </a:bodyPr>
          <a:lstStyle/>
          <a:p>
            <a:r>
              <a:rPr lang="en-US" dirty="0"/>
              <a:t>Click icon to add picture</a:t>
            </a:r>
          </a:p>
        </p:txBody>
      </p:sp>
    </p:spTree>
    <p:extLst>
      <p:ext uri="{BB962C8B-B14F-4D97-AF65-F5344CB8AC3E}">
        <p14:creationId xmlns:p14="http://schemas.microsoft.com/office/powerpoint/2010/main" val="236133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01D8A20-60FF-62D5-0663-B356DF895B09}"/>
              </a:ext>
            </a:extLst>
          </p:cNvPr>
          <p:cNvSpPr>
            <a:spLocks noGrp="1"/>
          </p:cNvSpPr>
          <p:nvPr>
            <p:ph type="pic" sz="quarter" idx="11"/>
          </p:nvPr>
        </p:nvSpPr>
        <p:spPr>
          <a:xfrm>
            <a:off x="5364481" y="386080"/>
            <a:ext cx="6451283" cy="6087600"/>
          </a:xfrm>
          <a:custGeom>
            <a:avLst/>
            <a:gdLst>
              <a:gd name="csX0" fmla="*/ 0 w 6451283"/>
              <a:gd name="csY0" fmla="*/ 0 h 6085840"/>
              <a:gd name="csX1" fmla="*/ 6451283 w 6451283"/>
              <a:gd name="csY1" fmla="*/ 0 h 6085840"/>
              <a:gd name="csX2" fmla="*/ 6451283 w 6451283"/>
              <a:gd name="csY2" fmla="*/ 5071830 h 6085840"/>
              <a:gd name="csX3" fmla="*/ 5437273 w 6451283"/>
              <a:gd name="csY3" fmla="*/ 6085840 h 6085840"/>
              <a:gd name="csX4" fmla="*/ 0 w 6451283"/>
              <a:gd name="csY4" fmla="*/ 6085840 h 6085840"/>
            </a:gdLst>
            <a:ahLst/>
            <a:cxnLst>
              <a:cxn ang="0">
                <a:pos x="csX0" y="csY0"/>
              </a:cxn>
              <a:cxn ang="0">
                <a:pos x="csX1" y="csY1"/>
              </a:cxn>
              <a:cxn ang="0">
                <a:pos x="csX2" y="csY2"/>
              </a:cxn>
              <a:cxn ang="0">
                <a:pos x="csX3" y="csY3"/>
              </a:cxn>
              <a:cxn ang="0">
                <a:pos x="csX4" y="csY4"/>
              </a:cxn>
            </a:cxnLst>
            <a:rect l="l" t="t" r="r" b="b"/>
            <a:pathLst>
              <a:path w="6451283" h="6085840">
                <a:moveTo>
                  <a:pt x="0" y="0"/>
                </a:moveTo>
                <a:lnTo>
                  <a:pt x="6451283" y="0"/>
                </a:lnTo>
                <a:lnTo>
                  <a:pt x="6451283" y="5071830"/>
                </a:lnTo>
                <a:lnTo>
                  <a:pt x="5437273" y="6085840"/>
                </a:lnTo>
                <a:lnTo>
                  <a:pt x="0" y="6085840"/>
                </a:lnTo>
                <a:close/>
              </a:path>
            </a:pathLst>
          </a:custGeom>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7B4C1995-E945-00BD-DCFA-0291F340092D}"/>
              </a:ext>
            </a:extLst>
          </p:cNvPr>
          <p:cNvSpPr>
            <a:spLocks noGrp="1"/>
          </p:cNvSpPr>
          <p:nvPr>
            <p:ph type="ctrTitle"/>
          </p:nvPr>
        </p:nvSpPr>
        <p:spPr>
          <a:xfrm>
            <a:off x="620486" y="2870200"/>
            <a:ext cx="4000319" cy="2387600"/>
          </a:xfrm>
        </p:spPr>
        <p:txBody>
          <a:bodyPr anchor="b"/>
          <a:lstStyle>
            <a:lvl1pPr algn="l">
              <a:lnSpc>
                <a:spcPts val="5200"/>
              </a:lnSpc>
              <a:defRPr sz="5200" b="1" i="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EE557D9-266E-6303-D6F5-2C89D7619DD5}"/>
              </a:ext>
            </a:extLst>
          </p:cNvPr>
          <p:cNvSpPr>
            <a:spLocks noGrp="1"/>
          </p:cNvSpPr>
          <p:nvPr>
            <p:ph type="subTitle" idx="1"/>
          </p:nvPr>
        </p:nvSpPr>
        <p:spPr>
          <a:xfrm>
            <a:off x="620486" y="5512844"/>
            <a:ext cx="4000319" cy="363990"/>
          </a:xfrm>
        </p:spPr>
        <p:txBody>
          <a:bodyPr/>
          <a:lstStyle>
            <a:lvl1pPr marL="0" indent="0" algn="l">
              <a:buNone/>
              <a:defRPr sz="2000">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Graphic 6">
            <a:extLst>
              <a:ext uri="{FF2B5EF4-FFF2-40B4-BE49-F238E27FC236}">
                <a16:creationId xmlns:a16="http://schemas.microsoft.com/office/drawing/2014/main" id="{92614B09-856D-03C5-2E9C-45A42A34F4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0486" y="435176"/>
            <a:ext cx="1879385" cy="701263"/>
          </a:xfrm>
          <a:prstGeom prst="rect">
            <a:avLst/>
          </a:prstGeom>
        </p:spPr>
      </p:pic>
      <p:sp>
        <p:nvSpPr>
          <p:cNvPr id="16" name="Text Placeholder 15">
            <a:extLst>
              <a:ext uri="{FF2B5EF4-FFF2-40B4-BE49-F238E27FC236}">
                <a16:creationId xmlns:a16="http://schemas.microsoft.com/office/drawing/2014/main" id="{F846957F-15F5-3E00-299D-1A9120D1B66A}"/>
              </a:ext>
            </a:extLst>
          </p:cNvPr>
          <p:cNvSpPr>
            <a:spLocks noGrp="1"/>
          </p:cNvSpPr>
          <p:nvPr>
            <p:ph type="body" sz="quarter" idx="10" hasCustomPrompt="1"/>
          </p:nvPr>
        </p:nvSpPr>
        <p:spPr>
          <a:xfrm>
            <a:off x="620486" y="2499360"/>
            <a:ext cx="3331754" cy="261259"/>
          </a:xfrm>
        </p:spPr>
        <p:txBody>
          <a:bodyPr anchor="b"/>
          <a:lstStyle>
            <a:lvl1pPr>
              <a:buNone/>
              <a:defRPr sz="1300" b="1" i="0">
                <a:solidFill>
                  <a:srgbClr val="BF3531"/>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5288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ank You ">
    <p:bg>
      <p:bgPr>
        <a:solidFill>
          <a:srgbClr val="D3F3FF"/>
        </a:solidFill>
        <a:effectLst/>
      </p:bgPr>
    </p:bg>
    <p:spTree>
      <p:nvGrpSpPr>
        <p:cNvPr id="1" name=""/>
        <p:cNvGrpSpPr/>
        <p:nvPr/>
      </p:nvGrpSpPr>
      <p:grpSpPr>
        <a:xfrm>
          <a:off x="0" y="0"/>
          <a:ext cx="0" cy="0"/>
          <a:chOff x="0" y="0"/>
          <a:chExt cx="0" cy="0"/>
        </a:xfrm>
      </p:grpSpPr>
      <p:pic>
        <p:nvPicPr>
          <p:cNvPr id="8" name="Picture 7" descr="A black background with blue and red stripes&#10;&#10;Description automatically generated">
            <a:extLst>
              <a:ext uri="{FF2B5EF4-FFF2-40B4-BE49-F238E27FC236}">
                <a16:creationId xmlns:a16="http://schemas.microsoft.com/office/drawing/2014/main" id="{A8DA8C44-FA9E-76E0-8502-19FBD34C8446}"/>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3382" r="1"/>
          <a:stretch>
            <a:fillRect/>
          </a:stretch>
        </p:blipFill>
        <p:spPr>
          <a:xfrm>
            <a:off x="0" y="406399"/>
            <a:ext cx="5572939" cy="5747268"/>
          </a:xfrm>
          <a:prstGeom prst="rect">
            <a:avLst/>
          </a:prstGeom>
        </p:spPr>
      </p:pic>
      <p:sp>
        <p:nvSpPr>
          <p:cNvPr id="15" name="Rectangle 14">
            <a:extLst>
              <a:ext uri="{FF2B5EF4-FFF2-40B4-BE49-F238E27FC236}">
                <a16:creationId xmlns:a16="http://schemas.microsoft.com/office/drawing/2014/main" id="{1A44E226-4254-1118-BE32-1A2690CEBE08}"/>
              </a:ext>
            </a:extLst>
          </p:cNvPr>
          <p:cNvSpPr/>
          <p:nvPr userDrawn="1"/>
        </p:nvSpPr>
        <p:spPr>
          <a:xfrm>
            <a:off x="-2" y="6032211"/>
            <a:ext cx="12192002" cy="82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3">
            <a:extLst>
              <a:ext uri="{FF2B5EF4-FFF2-40B4-BE49-F238E27FC236}">
                <a16:creationId xmlns:a16="http://schemas.microsoft.com/office/drawing/2014/main" id="{87E5326D-1C2A-B455-6D93-A5323129A1BB}"/>
              </a:ext>
            </a:extLst>
          </p:cNvPr>
          <p:cNvSpPr>
            <a:spLocks noGrp="1"/>
          </p:cNvSpPr>
          <p:nvPr>
            <p:ph type="title" hasCustomPrompt="1"/>
          </p:nvPr>
        </p:nvSpPr>
        <p:spPr>
          <a:xfrm>
            <a:off x="5260270" y="937061"/>
            <a:ext cx="6021764" cy="981682"/>
          </a:xfrm>
          <a:prstGeom prst="rect">
            <a:avLst/>
          </a:prstGeom>
        </p:spPr>
        <p:txBody>
          <a:bodyPr anchor="ctr">
            <a:noAutofit/>
          </a:bodyPr>
          <a:lstStyle>
            <a:lvl1pPr algn="r">
              <a:defRPr sz="8000" b="1" baseline="0">
                <a:solidFill>
                  <a:srgbClr val="5AB4B8"/>
                </a:solidFill>
                <a:latin typeface="Source Sans Pro Black" panose="020B0803030403020204" pitchFamily="34" charset="0"/>
                <a:ea typeface="Source Sans Pro Black" panose="020B0803030403020204" pitchFamily="34" charset="0"/>
              </a:defRPr>
            </a:lvl1pPr>
          </a:lstStyle>
          <a:p>
            <a:r>
              <a:rPr lang="da-DK" dirty="0"/>
              <a:t>THANK YOU!</a:t>
            </a:r>
            <a:endParaRPr lang="en-US" dirty="0"/>
          </a:p>
        </p:txBody>
      </p:sp>
      <p:sp>
        <p:nvSpPr>
          <p:cNvPr id="2" name="TextBox 1">
            <a:extLst>
              <a:ext uri="{FF2B5EF4-FFF2-40B4-BE49-F238E27FC236}">
                <a16:creationId xmlns:a16="http://schemas.microsoft.com/office/drawing/2014/main" id="{F721D6F1-EFE6-2968-FC73-0F9289F6BA01}"/>
              </a:ext>
            </a:extLst>
          </p:cNvPr>
          <p:cNvSpPr txBox="1"/>
          <p:nvPr userDrawn="1"/>
        </p:nvSpPr>
        <p:spPr>
          <a:xfrm>
            <a:off x="6033515" y="3027769"/>
            <a:ext cx="5248323" cy="1569660"/>
          </a:xfrm>
          <a:prstGeom prst="rect">
            <a:avLst/>
          </a:prstGeom>
          <a:noFill/>
        </p:spPr>
        <p:txBody>
          <a:bodyPr wrap="square" rtlCol="0">
            <a:spAutoFit/>
          </a:bodyPr>
          <a:lstStyle/>
          <a:p>
            <a:pPr algn="r"/>
            <a:r>
              <a:rPr lang="en-US" sz="3200" dirty="0">
                <a:latin typeface="Source Sans Pro" panose="020B0503030403020204" pitchFamily="34" charset="0"/>
                <a:ea typeface="Open Sans" panose="020B0606030504020204" pitchFamily="34" charset="0"/>
                <a:cs typeface="Open Sans" panose="020B0606030504020204" pitchFamily="34" charset="0"/>
              </a:rPr>
              <a:t>CREA.ca</a:t>
            </a:r>
          </a:p>
          <a:p>
            <a:pPr algn="r"/>
            <a:r>
              <a:rPr lang="en-US" sz="3200" dirty="0">
                <a:latin typeface="Source Sans Pro" panose="020B0503030403020204" pitchFamily="34" charset="0"/>
                <a:ea typeface="Open Sans" panose="020B0606030504020204" pitchFamily="34" charset="0"/>
                <a:cs typeface="Open Sans" panose="020B0606030504020204" pitchFamily="34" charset="0"/>
              </a:rPr>
              <a:t>613-237-7111</a:t>
            </a:r>
          </a:p>
          <a:p>
            <a:pPr algn="r"/>
            <a:r>
              <a:rPr lang="en-US" sz="3200" dirty="0">
                <a:latin typeface="Source Sans Pro" panose="020B0503030403020204" pitchFamily="34" charset="0"/>
                <a:ea typeface="Open Sans" panose="020B0606030504020204" pitchFamily="34" charset="0"/>
                <a:cs typeface="Open Sans" panose="020B0606030504020204" pitchFamily="34" charset="0"/>
              </a:rPr>
              <a:t>info@crea.ca</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15BCFB3-62E7-6097-7098-54A1B2F49D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8623" y="5034075"/>
            <a:ext cx="763410" cy="763410"/>
          </a:xfrm>
          <a:prstGeom prst="rect">
            <a:avLst/>
          </a:prstGeom>
          <a:solidFill>
            <a:srgbClr val="D3F3FF"/>
          </a:solidFill>
        </p:spPr>
      </p:pic>
      <p:pic>
        <p:nvPicPr>
          <p:cNvPr id="5" name="Picture 4" descr="A black background with a black square&#10;&#10;Description automatically generated with medium confidence">
            <a:extLst>
              <a:ext uri="{FF2B5EF4-FFF2-40B4-BE49-F238E27FC236}">
                <a16:creationId xmlns:a16="http://schemas.microsoft.com/office/drawing/2014/main" id="{46C0A883-56AB-32ED-0C65-A6829B36BF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8311" y="5188450"/>
            <a:ext cx="489720" cy="48972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01A70A75-E50F-ECBE-3808-9200388051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22994" y="5188450"/>
            <a:ext cx="489720" cy="489720"/>
          </a:xfrm>
          <a:prstGeom prst="rect">
            <a:avLst/>
          </a:prstGeom>
          <a:solidFill>
            <a:srgbClr val="D3F3FF"/>
          </a:solidFill>
        </p:spPr>
      </p:pic>
      <p:pic>
        <p:nvPicPr>
          <p:cNvPr id="7" name="Picture 6" descr="A black background with a black square&#10;&#10;Description automatically generated with medium confidence">
            <a:extLst>
              <a:ext uri="{FF2B5EF4-FFF2-40B4-BE49-F238E27FC236}">
                <a16:creationId xmlns:a16="http://schemas.microsoft.com/office/drawing/2014/main" id="{934CF094-ABA0-280D-4788-035DD5B7FD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57677" y="5182671"/>
            <a:ext cx="489720" cy="489720"/>
          </a:xfrm>
          <a:prstGeom prst="rect">
            <a:avLst/>
          </a:prstGeom>
          <a:solidFill>
            <a:srgbClr val="D3F3FF"/>
          </a:solidFill>
        </p:spPr>
      </p:pic>
      <p:pic>
        <p:nvPicPr>
          <p:cNvPr id="10" name="Picture 9" descr="A black background with a black square&#10;&#10;Description automatically generated with medium confidence">
            <a:extLst>
              <a:ext uri="{FF2B5EF4-FFF2-40B4-BE49-F238E27FC236}">
                <a16:creationId xmlns:a16="http://schemas.microsoft.com/office/drawing/2014/main" id="{A8C1D341-59BE-E4EC-D19F-A14679DC961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07973" y="5182670"/>
            <a:ext cx="540600" cy="489720"/>
          </a:xfrm>
          <a:prstGeom prst="rect">
            <a:avLst/>
          </a:prstGeom>
          <a:solidFill>
            <a:srgbClr val="D3F3FF"/>
          </a:solidFill>
        </p:spPr>
      </p:pic>
      <p:sp>
        <p:nvSpPr>
          <p:cNvPr id="13" name="TextBox 12">
            <a:extLst>
              <a:ext uri="{FF2B5EF4-FFF2-40B4-BE49-F238E27FC236}">
                <a16:creationId xmlns:a16="http://schemas.microsoft.com/office/drawing/2014/main" id="{F920FFE4-30E8-A5A3-4BA9-ECD6C97ABAFD}"/>
              </a:ext>
            </a:extLst>
          </p:cNvPr>
          <p:cNvSpPr txBox="1"/>
          <p:nvPr userDrawn="1"/>
        </p:nvSpPr>
        <p:spPr>
          <a:xfrm>
            <a:off x="5120416" y="2445572"/>
            <a:ext cx="6301472" cy="582197"/>
          </a:xfrm>
          <a:prstGeom prst="rect">
            <a:avLst/>
          </a:prstGeom>
        </p:spPr>
        <p:txBody>
          <a:bodyPr anchor="ctr">
            <a:noAutofit/>
          </a:bodyPr>
          <a:lstStyle>
            <a:lvl1pPr algn="r">
              <a:lnSpc>
                <a:spcPct val="90000"/>
              </a:lnSpc>
              <a:spcBef>
                <a:spcPct val="0"/>
              </a:spcBef>
              <a:buNone/>
              <a:defRPr sz="6600" b="1" baseline="0">
                <a:latin typeface="Source Sans Pro Black" panose="020B0803030403020204" pitchFamily="34" charset="0"/>
                <a:ea typeface="Source Sans Pro Black" panose="020B0803030403020204" pitchFamily="34" charset="0"/>
                <a:cs typeface="+mj-cs"/>
              </a:defRPr>
            </a:lvl1pPr>
          </a:lstStyle>
          <a:p>
            <a:pPr lvl="0"/>
            <a:r>
              <a:rPr lang="da-DK" sz="3600" dirty="0">
                <a:latin typeface="Source Sans Pro SemiBold" panose="020B0603030403020204" pitchFamily="34" charset="0"/>
                <a:ea typeface="Source Sans Pro SemiBold" panose="020B0603030403020204" pitchFamily="34" charset="0"/>
              </a:rPr>
              <a:t>Contact CREA:</a:t>
            </a:r>
            <a:endParaRPr lang="en-CA" sz="3600" dirty="0">
              <a:latin typeface="Source Sans Pro SemiBold" panose="020B0603030403020204" pitchFamily="34" charset="0"/>
              <a:ea typeface="Source Sans Pro SemiBold" panose="020B0603030403020204" pitchFamily="34" charset="0"/>
            </a:endParaRPr>
          </a:p>
        </p:txBody>
      </p:sp>
      <p:pic>
        <p:nvPicPr>
          <p:cNvPr id="3" name="Graphic 2">
            <a:extLst>
              <a:ext uri="{FF2B5EF4-FFF2-40B4-BE49-F238E27FC236}">
                <a16:creationId xmlns:a16="http://schemas.microsoft.com/office/drawing/2014/main" id="{B19B8255-E948-4C12-DB0C-9187997AED53}"/>
              </a:ext>
            </a:extLst>
          </p:cNvPr>
          <p:cNvPicPr>
            <a:picLocks noChangeAspect="1"/>
          </p:cNvPicPr>
          <p:nvPr userDrawn="1"/>
        </p:nvPicPr>
        <p:blipFill rotWithShape="1">
          <a:blip>
            <a:extLst>
              <a:ext uri="{96DAC541-7B7A-43D3-8B79-37D633B846F1}">
                <asvg:svgBlip xmlns:asvg="http://schemas.microsoft.com/office/drawing/2016/SVG/main" r:embed="rId8"/>
              </a:ext>
            </a:extLst>
          </a:blip>
          <a:srcRect l="71083" r="-6732"/>
          <a:stretch/>
        </p:blipFill>
        <p:spPr>
          <a:xfrm>
            <a:off x="532054" y="6331769"/>
            <a:ext cx="325075" cy="327243"/>
          </a:xfrm>
          <a:prstGeom prst="rect">
            <a:avLst/>
          </a:prstGeom>
        </p:spPr>
      </p:pic>
      <p:sp>
        <p:nvSpPr>
          <p:cNvPr id="11" name="TextBox 10">
            <a:extLst>
              <a:ext uri="{FF2B5EF4-FFF2-40B4-BE49-F238E27FC236}">
                <a16:creationId xmlns:a16="http://schemas.microsoft.com/office/drawing/2014/main" id="{71ABBC89-BD08-C293-4A04-C294D9B320BF}"/>
              </a:ext>
            </a:extLst>
          </p:cNvPr>
          <p:cNvSpPr txBox="1"/>
          <p:nvPr userDrawn="1"/>
        </p:nvSpPr>
        <p:spPr>
          <a:xfrm>
            <a:off x="815939" y="6295335"/>
            <a:ext cx="4444331" cy="400110"/>
          </a:xfrm>
          <a:prstGeom prst="rect">
            <a:avLst/>
          </a:prstGeom>
          <a:noFill/>
        </p:spPr>
        <p:txBody>
          <a:bodyPr wrap="square" rtlCol="0">
            <a:spAutoFit/>
          </a:bodyPr>
          <a:lstStyle/>
          <a:p>
            <a:r>
              <a:rPr lang="en-US" sz="2000" b="1" dirty="0">
                <a:latin typeface="Source Sans Pro" panose="020B0503030403020204" pitchFamily="34" charset="0"/>
              </a:rPr>
              <a:t>PAC at Home 2026</a:t>
            </a:r>
          </a:p>
        </p:txBody>
      </p:sp>
      <p:pic>
        <p:nvPicPr>
          <p:cNvPr id="12" name="Graphic 11">
            <a:extLst>
              <a:ext uri="{FF2B5EF4-FFF2-40B4-BE49-F238E27FC236}">
                <a16:creationId xmlns:a16="http://schemas.microsoft.com/office/drawing/2014/main" id="{B3D3FFFF-07E8-BA17-6014-A014021587F3}"/>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rot="5400000" flipH="1">
            <a:off x="6032383" y="-5953"/>
            <a:ext cx="127234" cy="12192004"/>
          </a:xfrm>
          <a:prstGeom prst="rect">
            <a:avLst/>
          </a:prstGeom>
        </p:spPr>
      </p:pic>
      <p:pic>
        <p:nvPicPr>
          <p:cNvPr id="14" name="Graphic 13">
            <a:extLst>
              <a:ext uri="{FF2B5EF4-FFF2-40B4-BE49-F238E27FC236}">
                <a16:creationId xmlns:a16="http://schemas.microsoft.com/office/drawing/2014/main" id="{86145FC7-CCC2-750D-DFB5-9012ED17D144}"/>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620486" y="435176"/>
            <a:ext cx="1879385" cy="701263"/>
          </a:xfrm>
          <a:prstGeom prst="rect">
            <a:avLst/>
          </a:prstGeom>
        </p:spPr>
      </p:pic>
    </p:spTree>
    <p:extLst>
      <p:ext uri="{BB962C8B-B14F-4D97-AF65-F5344CB8AC3E}">
        <p14:creationId xmlns:p14="http://schemas.microsoft.com/office/powerpoint/2010/main" val="146655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062CD-9062-ED2E-DD2C-1C74A68E7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00F0B4-500B-9201-5FFE-0FFFC0D3A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35A075-FBFA-5B7C-EC31-8629C58B6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782273-A79D-404C-A60C-965BBEDE123F}" type="datetimeFigureOut">
              <a:rPr lang="en-US" smtClean="0"/>
              <a:t>5/13/2026</a:t>
            </a:fld>
            <a:endParaRPr lang="en-US" dirty="0"/>
          </a:p>
        </p:txBody>
      </p:sp>
      <p:sp>
        <p:nvSpPr>
          <p:cNvPr id="6" name="Slide Number Placeholder 5">
            <a:extLst>
              <a:ext uri="{FF2B5EF4-FFF2-40B4-BE49-F238E27FC236}">
                <a16:creationId xmlns:a16="http://schemas.microsoft.com/office/drawing/2014/main" id="{B72426CC-A243-0D93-6E16-5AC6983B0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50DAB2-732F-FC4C-934C-786D3E615D85}" type="slidenum">
              <a:rPr lang="en-US" smtClean="0"/>
              <a:t>‹#›</a:t>
            </a:fld>
            <a:endParaRPr lang="en-US" dirty="0"/>
          </a:p>
        </p:txBody>
      </p:sp>
    </p:spTree>
    <p:extLst>
      <p:ext uri="{BB962C8B-B14F-4D97-AF65-F5344CB8AC3E}">
        <p14:creationId xmlns:p14="http://schemas.microsoft.com/office/powerpoint/2010/main" val="1888884670"/>
      </p:ext>
    </p:extLst>
  </p:cSld>
  <p:clrMap bg1="lt1" tx1="dk1" bg2="lt2" tx2="dk2" accent1="accent1" accent2="accent2" accent3="accent3" accent4="accent4" accent5="accent5" accent6="accent6" hlink="hlink" folHlink="folHlink"/>
  <p:sldLayoutIdLst>
    <p:sldLayoutId id="2147483674" r:id="rId1"/>
    <p:sldLayoutId id="2147483725" r:id="rId2"/>
    <p:sldLayoutId id="2147483724" r:id="rId3"/>
    <p:sldLayoutId id="2147483742" r:id="rId4"/>
    <p:sldLayoutId id="2147483726" r:id="rId5"/>
    <p:sldLayoutId id="2147483727" r:id="rId6"/>
    <p:sldLayoutId id="2147483740" r:id="rId7"/>
    <p:sldLayoutId id="2147483661" r:id="rId8"/>
    <p:sldLayoutId id="2147483741" r:id="rId9"/>
    <p:sldLayoutId id="2147483743" r:id="rId10"/>
  </p:sldLayoutIdLst>
  <p:txStyles>
    <p:titleStyle>
      <a:lvl1pPr algn="l" defTabSz="914400" rtl="0" eaLnBrk="1" latinLnBrk="0" hangingPunct="1">
        <a:lnSpc>
          <a:spcPct val="90000"/>
        </a:lnSpc>
        <a:spcBef>
          <a:spcPct val="0"/>
        </a:spcBef>
        <a:buNone/>
        <a:defRPr sz="40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ts val="2300"/>
        </a:lnSpc>
        <a:spcBef>
          <a:spcPts val="1000"/>
        </a:spcBef>
        <a:buFontTx/>
        <a:buBlip>
          <a:blip r:embed="rId12"/>
        </a:buBlip>
        <a:defRPr sz="1600" kern="1200">
          <a:solidFill>
            <a:srgbClr val="4C4C4C"/>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ts val="2300"/>
        </a:lnSpc>
        <a:spcBef>
          <a:spcPts val="500"/>
        </a:spcBef>
        <a:buFont typeface="Arial" panose="020B0604020202020204" pitchFamily="34" charset="0"/>
        <a:buChar char="•"/>
        <a:defRPr sz="1600" kern="1200">
          <a:solidFill>
            <a:srgbClr val="4C4C4C"/>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ts val="2300"/>
        </a:lnSpc>
        <a:spcBef>
          <a:spcPts val="500"/>
        </a:spcBef>
        <a:buFont typeface="Arial" panose="020B0604020202020204" pitchFamily="34" charset="0"/>
        <a:buChar char="•"/>
        <a:defRPr sz="1600" kern="1200">
          <a:solidFill>
            <a:srgbClr val="4C4C4C"/>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ts val="2300"/>
        </a:lnSpc>
        <a:spcBef>
          <a:spcPts val="500"/>
        </a:spcBef>
        <a:buFont typeface="Arial" panose="020B0604020202020204" pitchFamily="34" charset="0"/>
        <a:buChar char="•"/>
        <a:defRPr sz="1600" kern="1200">
          <a:solidFill>
            <a:srgbClr val="4C4C4C"/>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ts val="2300"/>
        </a:lnSpc>
        <a:spcBef>
          <a:spcPts val="500"/>
        </a:spcBef>
        <a:buFont typeface="Arial" panose="020B0604020202020204" pitchFamily="34" charset="0"/>
        <a:buChar char="•"/>
        <a:defRPr sz="1600" kern="1200">
          <a:solidFill>
            <a:srgbClr val="4C4C4C"/>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8.xml"/><Relationship Id="rId5" Type="http://schemas.openxmlformats.org/officeDocument/2006/relationships/tags" Target="../tags/tag5.xml"/><Relationship Id="rId10" Type="http://schemas.openxmlformats.org/officeDocument/2006/relationships/image" Target="../media/image14.jpeg"/><Relationship Id="rId4" Type="http://schemas.openxmlformats.org/officeDocument/2006/relationships/tags" Target="../tags/tag4.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3" Type="http://schemas.openxmlformats.org/officeDocument/2006/relationships/tags" Target="../tags/tag112.xml"/><Relationship Id="rId21" Type="http://schemas.openxmlformats.org/officeDocument/2006/relationships/notesSlide" Target="../notesSlides/notesSlide10.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slideLayout" Target="../slideLayouts/slideLayout5.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image" Target="../media/image33.png"/><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chart" Target="../charts/chart4.xml"/><Relationship Id="rId2" Type="http://schemas.openxmlformats.org/officeDocument/2006/relationships/tags" Target="../tags/tag130.xml"/><Relationship Id="rId16" Type="http://schemas.openxmlformats.org/officeDocument/2006/relationships/chart" Target="../charts/chart3.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notesSlide" Target="../notesSlides/notesSlide11.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image" Target="../media/image35.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image" Target="../media/image34.png"/><Relationship Id="rId2" Type="http://schemas.openxmlformats.org/officeDocument/2006/relationships/tags" Target="../tags/tag143.xml"/><Relationship Id="rId16" Type="http://schemas.openxmlformats.org/officeDocument/2006/relationships/notesSlide" Target="../notesSlides/notesSlide12.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slideLayout" Target="../slideLayouts/slideLayout5.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58.xml"/><Relationship Id="rId7" Type="http://schemas.openxmlformats.org/officeDocument/2006/relationships/slideLayout" Target="../slideLayouts/slideLayout1.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microsoft.com/office/2007/relationships/hdphoto" Target="../media/hdphoto1.wdp"/><Relationship Id="rId5" Type="http://schemas.openxmlformats.org/officeDocument/2006/relationships/tags" Target="../tags/tag160.xml"/><Relationship Id="rId10" Type="http://schemas.openxmlformats.org/officeDocument/2006/relationships/image" Target="../media/image5.png"/><Relationship Id="rId4" Type="http://schemas.openxmlformats.org/officeDocument/2006/relationships/tags" Target="../tags/tag159.xml"/><Relationship Id="rId9"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64.xml"/><Relationship Id="rId7" Type="http://schemas.openxmlformats.org/officeDocument/2006/relationships/slideLayout" Target="../slideLayouts/slideLayout6.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9"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71.xml"/><Relationship Id="rId7" Type="http://schemas.openxmlformats.org/officeDocument/2006/relationships/notesSlide" Target="../notesSlides/notesSlide16.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3.xml"/><Relationship Id="rId5" Type="http://schemas.openxmlformats.org/officeDocument/2006/relationships/tags" Target="../tags/tag173.xml"/><Relationship Id="rId4" Type="http://schemas.openxmlformats.org/officeDocument/2006/relationships/tags" Target="../tags/tag172.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17.png"/><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6.png"/><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5.emf"/><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notesSlide" Target="../notesSlides/notesSlide2.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slideLayout" Target="../slideLayouts/slideLayout5.xml"/><Relationship Id="rId27"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image" Target="../media/image21.emf"/><Relationship Id="rId3" Type="http://schemas.openxmlformats.org/officeDocument/2006/relationships/tags" Target="../tags/tag32.xml"/><Relationship Id="rId21" Type="http://schemas.openxmlformats.org/officeDocument/2006/relationships/notesSlide" Target="../notesSlides/notesSlide4.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image" Target="../media/image20.png"/><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microsoft.com/office/2007/relationships/hdphoto" Target="../media/hdphoto1.wdp"/><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image" Target="../media/image5.png"/><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chart" Target="../charts/chart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image" Target="../media/image22.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notesSlide" Target="../notesSlides/notesSlide6.xml"/><Relationship Id="rId2" Type="http://schemas.openxmlformats.org/officeDocument/2006/relationships/tags" Target="../tags/tag53.xml"/><Relationship Id="rId16" Type="http://schemas.openxmlformats.org/officeDocument/2006/relationships/slideLayout" Target="../slideLayouts/slideLayout5.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image" Target="../media/image23.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image" Target="../media/image24.svg"/><Relationship Id="rId3" Type="http://schemas.openxmlformats.org/officeDocument/2006/relationships/tags" Target="../tags/tag72.xml"/><Relationship Id="rId21" Type="http://schemas.openxmlformats.org/officeDocument/2006/relationships/tags" Target="../tags/tag90.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chart" Target="../charts/chart2.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29" Type="http://schemas.openxmlformats.org/officeDocument/2006/relationships/image" Target="../media/image27.sv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notesSlide" Target="../notesSlides/notesSlide8.xml"/><Relationship Id="rId32" Type="http://schemas.openxmlformats.org/officeDocument/2006/relationships/image" Target="../media/image28.png"/><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slideLayout" Target="../slideLayouts/slideLayout4.xml"/><Relationship Id="rId28" Type="http://schemas.openxmlformats.org/officeDocument/2006/relationships/image" Target="../media/image26.svg"/><Relationship Id="rId10" Type="http://schemas.openxmlformats.org/officeDocument/2006/relationships/tags" Target="../tags/tag79.xml"/><Relationship Id="rId19" Type="http://schemas.openxmlformats.org/officeDocument/2006/relationships/tags" Target="../tags/tag88.xml"/><Relationship Id="rId31" Type="http://schemas.microsoft.com/office/2007/relationships/hdphoto" Target="../media/hdphoto1.wdp"/><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image" Target="../media/image25.svg"/><Relationship Id="rId30"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image" Target="../media/image29.sv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notesSlide" Target="../notesSlides/notesSlide9.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31.png"/><Relationship Id="rId10" Type="http://schemas.openxmlformats.org/officeDocument/2006/relationships/tags" Target="../tags/tag101.xml"/><Relationship Id="rId19" Type="http://schemas.openxmlformats.org/officeDocument/2006/relationships/slideLayout" Target="../slideLayouts/slideLayout5.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A3779-65B2-7D23-5FB2-7DFB57FAA91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2EE0D45-224B-C405-F79F-B76ECB95AB77}"/>
              </a:ext>
            </a:extLst>
          </p:cNvPr>
          <p:cNvPicPr>
            <a:picLocks noChangeAspect="1"/>
          </p:cNvPicPr>
          <p:nvPr>
            <p:custDataLst>
              <p:tags r:id="rId1"/>
            </p:custDataLst>
          </p:nvPr>
        </p:nvPicPr>
        <p:blipFill>
          <a:blip r:embed="rId8"/>
          <a:stretch>
            <a:fillRect/>
          </a:stretch>
        </p:blipFill>
        <p:spPr>
          <a:xfrm>
            <a:off x="620484" y="255487"/>
            <a:ext cx="2086266" cy="1409897"/>
          </a:xfrm>
          <a:prstGeom prst="rect">
            <a:avLst/>
          </a:prstGeom>
        </p:spPr>
      </p:pic>
      <p:pic>
        <p:nvPicPr>
          <p:cNvPr id="2" name="Picture 1" descr="A black background with blue and red stripes&#10;&#10;Description automatically generated">
            <a:extLst>
              <a:ext uri="{FF2B5EF4-FFF2-40B4-BE49-F238E27FC236}">
                <a16:creationId xmlns:a16="http://schemas.microsoft.com/office/drawing/2014/main" id="{3CE9DD1F-16A6-278B-06CD-1222C347ABDC}"/>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l="-1" t="-35283" r="15333" b="-1"/>
          <a:stretch>
            <a:fillRect/>
          </a:stretch>
        </p:blipFill>
        <p:spPr>
          <a:xfrm>
            <a:off x="620486" y="1899138"/>
            <a:ext cx="11571514" cy="4958862"/>
          </a:xfrm>
          <a:prstGeom prst="rect">
            <a:avLst/>
          </a:prstGeom>
        </p:spPr>
      </p:pic>
      <p:sp>
        <p:nvSpPr>
          <p:cNvPr id="5" name="Title 4">
            <a:extLst>
              <a:ext uri="{FF2B5EF4-FFF2-40B4-BE49-F238E27FC236}">
                <a16:creationId xmlns:a16="http://schemas.microsoft.com/office/drawing/2014/main" id="{90BC5016-44D8-FD98-4734-55EDA5B181FB}"/>
              </a:ext>
            </a:extLst>
          </p:cNvPr>
          <p:cNvSpPr>
            <a:spLocks noGrp="1"/>
          </p:cNvSpPr>
          <p:nvPr>
            <p:ph type="ctrTitle"/>
            <p:custDataLst>
              <p:tags r:id="rId3"/>
            </p:custDataLst>
          </p:nvPr>
        </p:nvSpPr>
        <p:spPr>
          <a:xfrm>
            <a:off x="620484" y="1554724"/>
            <a:ext cx="4875963" cy="2872548"/>
          </a:xfrm>
        </p:spPr>
        <p:txBody>
          <a:bodyPr>
            <a:noAutofit/>
          </a:bodyPr>
          <a:lstStyle/>
          <a:p>
            <a:pPr>
              <a:lnSpc>
                <a:spcPct val="100000"/>
              </a:lnSpc>
            </a:pPr>
            <a:r>
              <a:rPr lang="fr-CA" sz="3600" b="0" noProof="1"/>
              <a:t>Une crise nationale du logement nécessite une</a:t>
            </a:r>
            <a:r>
              <a:rPr lang="fr-CA" sz="3600" noProof="1"/>
              <a:t> </a:t>
            </a:r>
            <a:r>
              <a:rPr lang="fr-CA" sz="3600" i="1" noProof="1"/>
              <a:t>stratégie nationale sur le logement</a:t>
            </a:r>
            <a:r>
              <a:rPr lang="fr-CA" sz="3600" b="0" noProof="1"/>
              <a:t>.</a:t>
            </a:r>
            <a:endParaRPr lang="fr-CA" sz="3600" b="0" i="1" noProof="1"/>
          </a:p>
        </p:txBody>
      </p:sp>
      <p:pic>
        <p:nvPicPr>
          <p:cNvPr id="9" name="Picture Placeholder 8">
            <a:extLst>
              <a:ext uri="{FF2B5EF4-FFF2-40B4-BE49-F238E27FC236}">
                <a16:creationId xmlns:a16="http://schemas.microsoft.com/office/drawing/2014/main" id="{936A387C-428B-F6FA-459D-86B354F540F3}"/>
              </a:ext>
            </a:extLst>
          </p:cNvPr>
          <p:cNvPicPr>
            <a:picLocks noGrp="1" noChangeAspect="1"/>
          </p:cNvPicPr>
          <p:nvPr>
            <p:ph type="pic" sz="quarter" idx="11"/>
            <p:custDataLst>
              <p:tags r:id="rId4"/>
            </p:custDataLst>
          </p:nvPr>
        </p:nvPicPr>
        <p:blipFill rotWithShape="1">
          <a:blip r:embed="rId10">
            <a:extLst>
              <a:ext uri="{28A0092B-C50C-407E-A947-70E740481C1C}">
                <a14:useLocalDpi xmlns:a14="http://schemas.microsoft.com/office/drawing/2010/main" val="0"/>
              </a:ext>
            </a:extLst>
          </a:blip>
          <a:srcRect l="4661" t="14" r="24689" b="-14"/>
          <a:stretch>
            <a:fillRect/>
          </a:stretch>
        </p:blipFill>
        <p:spPr>
          <a:xfrm>
            <a:off x="5793604" y="702906"/>
            <a:ext cx="5777910" cy="5452188"/>
          </a:xfrm>
        </p:spPr>
      </p:pic>
      <p:sp>
        <p:nvSpPr>
          <p:cNvPr id="6" name="Subtitle 11">
            <a:extLst>
              <a:ext uri="{FF2B5EF4-FFF2-40B4-BE49-F238E27FC236}">
                <a16:creationId xmlns:a16="http://schemas.microsoft.com/office/drawing/2014/main" id="{A849B5F7-F9C9-369D-AFFE-2CB12AC6169A}"/>
              </a:ext>
            </a:extLst>
          </p:cNvPr>
          <p:cNvSpPr txBox="1">
            <a:spLocks/>
          </p:cNvSpPr>
          <p:nvPr>
            <p:custDataLst>
              <p:tags r:id="rId5"/>
            </p:custDataLst>
          </p:nvPr>
        </p:nvSpPr>
        <p:spPr>
          <a:xfrm>
            <a:off x="620485" y="4681122"/>
            <a:ext cx="4305741" cy="642250"/>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1000"/>
              </a:spcBef>
              <a:buFontTx/>
              <a:buNone/>
              <a:defRPr sz="2000" kern="1200">
                <a:solidFill>
                  <a:srgbClr val="4C4C4C"/>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ts val="2300"/>
              </a:lnSpc>
              <a:spcBef>
                <a:spcPts val="500"/>
              </a:spcBef>
              <a:buFont typeface="Arial" panose="020B0604020202020204" pitchFamily="34" charset="0"/>
              <a:buNone/>
              <a:defRPr sz="2000" kern="1200">
                <a:solidFill>
                  <a:srgbClr val="4C4C4C"/>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ts val="2300"/>
              </a:lnSpc>
              <a:spcBef>
                <a:spcPts val="500"/>
              </a:spcBef>
              <a:buFont typeface="Arial" panose="020B0604020202020204" pitchFamily="34" charset="0"/>
              <a:buNone/>
              <a:defRPr sz="1800" kern="1200">
                <a:solidFill>
                  <a:srgbClr val="4C4C4C"/>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ts val="2300"/>
              </a:lnSpc>
              <a:spcBef>
                <a:spcPts val="500"/>
              </a:spcBef>
              <a:buFont typeface="Arial" panose="020B0604020202020204" pitchFamily="34" charset="0"/>
              <a:buNone/>
              <a:defRPr sz="1600" kern="1200">
                <a:solidFill>
                  <a:srgbClr val="4C4C4C"/>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ts val="2300"/>
              </a:lnSpc>
              <a:spcBef>
                <a:spcPts val="500"/>
              </a:spcBef>
              <a:buFont typeface="Arial" panose="020B0604020202020204" pitchFamily="34" charset="0"/>
              <a:buNone/>
              <a:defRPr sz="1600" kern="1200">
                <a:solidFill>
                  <a:srgbClr val="4C4C4C"/>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200" noProof="1"/>
              <a:t>« Il est clair que la crise ne se limite plus à Toronto et à Vancouver. »</a:t>
            </a:r>
          </a:p>
          <a:p>
            <a:pPr algn="r"/>
            <a:r>
              <a:rPr lang="fr-CA" sz="1400" noProof="1">
                <a:latin typeface="Source Sans Pro Light" panose="020B0403030403020204" pitchFamily="34" charset="0"/>
                <a:ea typeface="Source Sans Pro Light" panose="020B0403030403020204" pitchFamily="34" charset="0"/>
              </a:rPr>
              <a:t>- SCHL, février 2026</a:t>
            </a:r>
          </a:p>
        </p:txBody>
      </p:sp>
    </p:spTree>
    <p:extLst>
      <p:ext uri="{BB962C8B-B14F-4D97-AF65-F5344CB8AC3E}">
        <p14:creationId xmlns:p14="http://schemas.microsoft.com/office/powerpoint/2010/main" val="254599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A086-8185-B68F-1CDF-C2044563BE0F}"/>
            </a:ext>
          </a:extLst>
        </p:cNvPr>
        <p:cNvGrpSpPr/>
        <p:nvPr/>
      </p:nvGrpSpPr>
      <p:grpSpPr>
        <a:xfrm>
          <a:off x="0" y="0"/>
          <a:ext cx="0" cy="0"/>
          <a:chOff x="0" y="0"/>
          <a:chExt cx="0" cy="0"/>
        </a:xfrm>
      </p:grpSpPr>
      <p:grpSp>
        <p:nvGrpSpPr>
          <p:cNvPr id="81" name="Group 80">
            <a:extLst>
              <a:ext uri="{FF2B5EF4-FFF2-40B4-BE49-F238E27FC236}">
                <a16:creationId xmlns:a16="http://schemas.microsoft.com/office/drawing/2014/main" id="{C062520A-0D60-9465-20F5-7421BC4DB289}"/>
              </a:ext>
            </a:extLst>
          </p:cNvPr>
          <p:cNvGrpSpPr>
            <a:grpSpLocks/>
          </p:cNvGrpSpPr>
          <p:nvPr>
            <p:custDataLst>
              <p:tags r:id="rId1"/>
            </p:custDataLst>
          </p:nvPr>
        </p:nvGrpSpPr>
        <p:grpSpPr>
          <a:xfrm>
            <a:off x="9039223" y="85725"/>
            <a:ext cx="2790826" cy="5943600"/>
            <a:chOff x="9336394" y="244965"/>
            <a:chExt cx="2685822" cy="5941978"/>
          </a:xfrm>
        </p:grpSpPr>
        <p:pic>
          <p:nvPicPr>
            <p:cNvPr id="76" name="Picture 75">
              <a:extLst>
                <a:ext uri="{FF2B5EF4-FFF2-40B4-BE49-F238E27FC236}">
                  <a16:creationId xmlns:a16="http://schemas.microsoft.com/office/drawing/2014/main" id="{5A121209-37A4-A0AA-22E1-3DEA9495CF85}"/>
                </a:ext>
              </a:extLst>
            </p:cNvPr>
            <p:cNvPicPr>
              <a:picLocks/>
            </p:cNvPicPr>
            <p:nvPr/>
          </p:nvPicPr>
          <p:blipFill>
            <a:blip r:embed="rId22">
              <a:alphaModFix/>
              <a:duotone>
                <a:prstClr val="black"/>
                <a:srgbClr val="007976">
                  <a:tint val="45000"/>
                  <a:satMod val="400000"/>
                </a:srgbClr>
              </a:duotone>
            </a:blip>
            <a:srcRect l="28110" t="7945" r="28990" b="12146"/>
            <a:stretch>
              <a:fillRect/>
            </a:stretch>
          </p:blipFill>
          <p:spPr>
            <a:xfrm>
              <a:off x="9336394" y="244965"/>
              <a:ext cx="2685822" cy="5941978"/>
            </a:xfrm>
            <a:prstGeom prst="rect">
              <a:avLst/>
            </a:prstGeom>
          </p:spPr>
        </p:pic>
        <p:grpSp>
          <p:nvGrpSpPr>
            <p:cNvPr id="80" name="Group 79">
              <a:extLst>
                <a:ext uri="{FF2B5EF4-FFF2-40B4-BE49-F238E27FC236}">
                  <a16:creationId xmlns:a16="http://schemas.microsoft.com/office/drawing/2014/main" id="{F76C3EA2-2FDF-ADDA-75DE-A4211F985775}"/>
                </a:ext>
              </a:extLst>
            </p:cNvPr>
            <p:cNvGrpSpPr>
              <a:grpSpLocks/>
            </p:cNvGrpSpPr>
            <p:nvPr/>
          </p:nvGrpSpPr>
          <p:grpSpPr>
            <a:xfrm>
              <a:off x="9988751" y="2068505"/>
              <a:ext cx="1381104" cy="1199823"/>
              <a:chOff x="9988751" y="2068505"/>
              <a:chExt cx="1381104" cy="1199823"/>
            </a:xfrm>
          </p:grpSpPr>
          <p:sp>
            <p:nvSpPr>
              <p:cNvPr id="78" name="Rectangle 77">
                <a:extLst>
                  <a:ext uri="{FF2B5EF4-FFF2-40B4-BE49-F238E27FC236}">
                    <a16:creationId xmlns:a16="http://schemas.microsoft.com/office/drawing/2014/main" id="{F0253C2C-0C03-83BC-B19F-86F5C97D7048}"/>
                  </a:ext>
                </a:extLst>
              </p:cNvPr>
              <p:cNvSpPr>
                <a:spLocks/>
              </p:cNvSpPr>
              <p:nvPr/>
            </p:nvSpPr>
            <p:spPr>
              <a:xfrm rot="5400000">
                <a:off x="10417604" y="2224001"/>
                <a:ext cx="574818" cy="1149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fr-CA" sz="1400" noProof="0" dirty="0">
                  <a:solidFill>
                    <a:schemeClr val="tx1"/>
                  </a:solidFill>
                  <a:latin typeface="Source Sans Pro" panose="020B0503030403020204" pitchFamily="34" charset="0"/>
                  <a:ea typeface="Source Sans Pro" panose="020B0503030403020204" pitchFamily="34" charset="0"/>
                </a:endParaRPr>
              </a:p>
            </p:txBody>
          </p:sp>
          <p:pic>
            <p:nvPicPr>
              <p:cNvPr id="77" name="Picture 76">
                <a:extLst>
                  <a:ext uri="{FF2B5EF4-FFF2-40B4-BE49-F238E27FC236}">
                    <a16:creationId xmlns:a16="http://schemas.microsoft.com/office/drawing/2014/main" id="{1A451DB4-F66D-65A4-5E24-D5B61BD68367}"/>
                  </a:ext>
                </a:extLst>
              </p:cNvPr>
              <p:cNvPicPr>
                <a:picLocks/>
              </p:cNvPicPr>
              <p:nvPr/>
            </p:nvPicPr>
            <p:blipFill>
              <a:blip r:embed="rId22">
                <a:alphaModFix/>
                <a:duotone>
                  <a:prstClr val="black"/>
                  <a:srgbClr val="007976">
                    <a:tint val="45000"/>
                    <a:satMod val="400000"/>
                  </a:srgbClr>
                </a:duotone>
              </a:blip>
              <a:srcRect l="40793" t="50893" r="38729" b="35903"/>
              <a:stretch>
                <a:fillRect/>
              </a:stretch>
            </p:blipFill>
            <p:spPr>
              <a:xfrm flipH="1">
                <a:off x="9988751" y="2068505"/>
                <a:ext cx="1381104" cy="1199823"/>
              </a:xfrm>
              <a:prstGeom prst="rect">
                <a:avLst/>
              </a:prstGeom>
            </p:spPr>
          </p:pic>
        </p:grpSp>
      </p:grpSp>
      <p:grpSp>
        <p:nvGrpSpPr>
          <p:cNvPr id="12" name="Group 11">
            <a:extLst>
              <a:ext uri="{FF2B5EF4-FFF2-40B4-BE49-F238E27FC236}">
                <a16:creationId xmlns:a16="http://schemas.microsoft.com/office/drawing/2014/main" id="{4D49BD74-A0C2-999A-8E62-4DF5AB0417CC}"/>
              </a:ext>
            </a:extLst>
          </p:cNvPr>
          <p:cNvGrpSpPr/>
          <p:nvPr>
            <p:custDataLst>
              <p:tags r:id="rId2"/>
            </p:custDataLst>
          </p:nvPr>
        </p:nvGrpSpPr>
        <p:grpSpPr>
          <a:xfrm>
            <a:off x="607910" y="547648"/>
            <a:ext cx="8337651" cy="5346324"/>
            <a:chOff x="-219946" y="-146612"/>
            <a:chExt cx="9683155" cy="5927484"/>
          </a:xfrm>
        </p:grpSpPr>
        <p:sp>
          <p:nvSpPr>
            <p:cNvPr id="14" name="Rectangle 13">
              <a:extLst>
                <a:ext uri="{FF2B5EF4-FFF2-40B4-BE49-F238E27FC236}">
                  <a16:creationId xmlns:a16="http://schemas.microsoft.com/office/drawing/2014/main" id="{BD610B5F-9794-EA46-2A3E-8D8EB7F97EAD}"/>
                </a:ext>
              </a:extLst>
            </p:cNvPr>
            <p:cNvSpPr/>
            <p:nvPr/>
          </p:nvSpPr>
          <p:spPr>
            <a:xfrm>
              <a:off x="-219946" y="-146612"/>
              <a:ext cx="9619060" cy="5713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pic>
          <p:nvPicPr>
            <p:cNvPr id="15" name="Picture 14">
              <a:extLst>
                <a:ext uri="{FF2B5EF4-FFF2-40B4-BE49-F238E27FC236}">
                  <a16:creationId xmlns:a16="http://schemas.microsoft.com/office/drawing/2014/main" id="{A8591CAD-C289-FD2A-2E4E-3E5A87377323}"/>
                </a:ext>
              </a:extLst>
            </p:cNvPr>
            <p:cNvPicPr/>
            <p:nvPr/>
          </p:nvPicPr>
          <p:blipFill>
            <a:blip r:embed="rId23">
              <a:extLst>
                <a:ext uri="{28A0092B-C50C-407E-A947-70E740481C1C}">
                  <a14:useLocalDpi xmlns:a14="http://schemas.microsoft.com/office/drawing/2010/main" val="0"/>
                </a:ext>
              </a:extLst>
            </a:blip>
            <a:srcRect t="1715" b="75"/>
            <a:stretch>
              <a:fillRect/>
            </a:stretch>
          </p:blipFill>
          <p:spPr>
            <a:xfrm>
              <a:off x="-109973" y="67682"/>
              <a:ext cx="9573182" cy="5713190"/>
            </a:xfrm>
            <a:prstGeom prst="rect">
              <a:avLst/>
            </a:prstGeom>
          </p:spPr>
        </p:pic>
      </p:grpSp>
      <p:sp>
        <p:nvSpPr>
          <p:cNvPr id="87" name="TextBox 86">
            <a:extLst>
              <a:ext uri="{FF2B5EF4-FFF2-40B4-BE49-F238E27FC236}">
                <a16:creationId xmlns:a16="http://schemas.microsoft.com/office/drawing/2014/main" id="{66EDD886-2A54-DAFD-157A-26D6E5EAE68C}"/>
              </a:ext>
            </a:extLst>
          </p:cNvPr>
          <p:cNvSpPr txBox="1"/>
          <p:nvPr>
            <p:custDataLst>
              <p:tags r:id="rId3"/>
            </p:custDataLst>
          </p:nvPr>
        </p:nvSpPr>
        <p:spPr>
          <a:xfrm>
            <a:off x="1950558" y="740932"/>
            <a:ext cx="5747045" cy="369332"/>
          </a:xfrm>
          <a:prstGeom prst="rect">
            <a:avLst/>
          </a:prstGeom>
          <a:solidFill>
            <a:schemeClr val="bg1"/>
          </a:solidFill>
        </p:spPr>
        <p:txBody>
          <a:bodyPr wrap="square" rtlCol="0">
            <a:spAutoFit/>
          </a:bodyPr>
          <a:lstStyle/>
          <a:p>
            <a:pPr algn="ctr"/>
            <a:r>
              <a:rPr lang="fr-CA"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Parc immobilier du Canada (T4 2025)</a:t>
            </a:r>
            <a:endParaRPr lang="fr-CA"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16" name="TextBox 15">
            <a:extLst>
              <a:ext uri="{FF2B5EF4-FFF2-40B4-BE49-F238E27FC236}">
                <a16:creationId xmlns:a16="http://schemas.microsoft.com/office/drawing/2014/main" id="{69D40049-099D-514C-B908-DD590A6B6FE5}"/>
              </a:ext>
            </a:extLst>
          </p:cNvPr>
          <p:cNvSpPr txBox="1"/>
          <p:nvPr>
            <p:custDataLst>
              <p:tags r:id="rId4"/>
            </p:custDataLst>
          </p:nvPr>
        </p:nvSpPr>
        <p:spPr>
          <a:xfrm>
            <a:off x="682137" y="1134723"/>
            <a:ext cx="1076756" cy="261610"/>
          </a:xfrm>
          <a:prstGeom prst="rect">
            <a:avLst/>
          </a:prstGeom>
          <a:solidFill>
            <a:schemeClr val="bg1"/>
          </a:solidFill>
        </p:spPr>
        <p:txBody>
          <a:bodyPr wrap="square" rtlCol="0">
            <a:spAutoFit/>
          </a:bodyPr>
          <a:lstStyle/>
          <a:p>
            <a:r>
              <a:rPr lang="fr-CA" sz="1100" dirty="0"/>
              <a:t>10 000  000</a:t>
            </a:r>
          </a:p>
        </p:txBody>
      </p:sp>
      <p:sp>
        <p:nvSpPr>
          <p:cNvPr id="17" name="TextBox 16">
            <a:extLst>
              <a:ext uri="{FF2B5EF4-FFF2-40B4-BE49-F238E27FC236}">
                <a16:creationId xmlns:a16="http://schemas.microsoft.com/office/drawing/2014/main" id="{26A28CEA-C0AC-86A6-CC90-83C92ED01087}"/>
              </a:ext>
            </a:extLst>
          </p:cNvPr>
          <p:cNvSpPr txBox="1"/>
          <p:nvPr>
            <p:custDataLst>
              <p:tags r:id="rId5"/>
            </p:custDataLst>
          </p:nvPr>
        </p:nvSpPr>
        <p:spPr>
          <a:xfrm>
            <a:off x="791383" y="1460548"/>
            <a:ext cx="1076756" cy="261610"/>
          </a:xfrm>
          <a:prstGeom prst="rect">
            <a:avLst/>
          </a:prstGeom>
          <a:solidFill>
            <a:schemeClr val="bg1"/>
          </a:solidFill>
        </p:spPr>
        <p:txBody>
          <a:bodyPr wrap="square" rtlCol="0">
            <a:spAutoFit/>
          </a:bodyPr>
          <a:lstStyle/>
          <a:p>
            <a:r>
              <a:rPr lang="fr-CA" sz="1100" dirty="0"/>
              <a:t>9 000 000</a:t>
            </a:r>
          </a:p>
        </p:txBody>
      </p:sp>
      <p:sp>
        <p:nvSpPr>
          <p:cNvPr id="18" name="TextBox 17">
            <a:extLst>
              <a:ext uri="{FF2B5EF4-FFF2-40B4-BE49-F238E27FC236}">
                <a16:creationId xmlns:a16="http://schemas.microsoft.com/office/drawing/2014/main" id="{60138B80-18F5-8092-01AA-6922CC649E27}"/>
              </a:ext>
            </a:extLst>
          </p:cNvPr>
          <p:cNvSpPr txBox="1"/>
          <p:nvPr>
            <p:custDataLst>
              <p:tags r:id="rId6"/>
            </p:custDataLst>
          </p:nvPr>
        </p:nvSpPr>
        <p:spPr>
          <a:xfrm>
            <a:off x="791383" y="1839531"/>
            <a:ext cx="1076756" cy="261610"/>
          </a:xfrm>
          <a:prstGeom prst="rect">
            <a:avLst/>
          </a:prstGeom>
          <a:solidFill>
            <a:schemeClr val="bg1"/>
          </a:solidFill>
        </p:spPr>
        <p:txBody>
          <a:bodyPr wrap="square" rtlCol="0">
            <a:spAutoFit/>
          </a:bodyPr>
          <a:lstStyle/>
          <a:p>
            <a:r>
              <a:rPr lang="fr-CA" sz="1100" dirty="0"/>
              <a:t>8 000 000</a:t>
            </a:r>
          </a:p>
        </p:txBody>
      </p:sp>
      <p:sp>
        <p:nvSpPr>
          <p:cNvPr id="19" name="TextBox 18">
            <a:extLst>
              <a:ext uri="{FF2B5EF4-FFF2-40B4-BE49-F238E27FC236}">
                <a16:creationId xmlns:a16="http://schemas.microsoft.com/office/drawing/2014/main" id="{388EDBAD-A86C-6D29-8090-148C4F466075}"/>
              </a:ext>
            </a:extLst>
          </p:cNvPr>
          <p:cNvSpPr txBox="1"/>
          <p:nvPr>
            <p:custDataLst>
              <p:tags r:id="rId7"/>
            </p:custDataLst>
          </p:nvPr>
        </p:nvSpPr>
        <p:spPr>
          <a:xfrm>
            <a:off x="778683" y="2219121"/>
            <a:ext cx="1180151" cy="261610"/>
          </a:xfrm>
          <a:prstGeom prst="rect">
            <a:avLst/>
          </a:prstGeom>
          <a:solidFill>
            <a:schemeClr val="bg1"/>
          </a:solidFill>
        </p:spPr>
        <p:txBody>
          <a:bodyPr wrap="square" rtlCol="0">
            <a:spAutoFit/>
          </a:bodyPr>
          <a:lstStyle/>
          <a:p>
            <a:r>
              <a:rPr lang="fr-CA" sz="1100" dirty="0"/>
              <a:t>7 000 000</a:t>
            </a:r>
          </a:p>
        </p:txBody>
      </p:sp>
      <p:sp>
        <p:nvSpPr>
          <p:cNvPr id="20" name="TextBox 19">
            <a:extLst>
              <a:ext uri="{FF2B5EF4-FFF2-40B4-BE49-F238E27FC236}">
                <a16:creationId xmlns:a16="http://schemas.microsoft.com/office/drawing/2014/main" id="{579ECF82-6C37-59B1-2E39-85D336BCABF1}"/>
              </a:ext>
            </a:extLst>
          </p:cNvPr>
          <p:cNvSpPr txBox="1"/>
          <p:nvPr>
            <p:custDataLst>
              <p:tags r:id="rId8"/>
            </p:custDataLst>
          </p:nvPr>
        </p:nvSpPr>
        <p:spPr>
          <a:xfrm>
            <a:off x="804083" y="2601722"/>
            <a:ext cx="1257202" cy="261610"/>
          </a:xfrm>
          <a:prstGeom prst="rect">
            <a:avLst/>
          </a:prstGeom>
          <a:solidFill>
            <a:schemeClr val="bg1"/>
          </a:solidFill>
        </p:spPr>
        <p:txBody>
          <a:bodyPr wrap="square" rtlCol="0">
            <a:spAutoFit/>
          </a:bodyPr>
          <a:lstStyle/>
          <a:p>
            <a:r>
              <a:rPr lang="fr-CA" sz="1100" dirty="0"/>
              <a:t>6 000 000</a:t>
            </a:r>
          </a:p>
        </p:txBody>
      </p:sp>
      <p:sp>
        <p:nvSpPr>
          <p:cNvPr id="21" name="TextBox 20">
            <a:extLst>
              <a:ext uri="{FF2B5EF4-FFF2-40B4-BE49-F238E27FC236}">
                <a16:creationId xmlns:a16="http://schemas.microsoft.com/office/drawing/2014/main" id="{F8CC76C4-CF3A-EAF6-B4A6-4176EAF29444}"/>
              </a:ext>
            </a:extLst>
          </p:cNvPr>
          <p:cNvSpPr txBox="1"/>
          <p:nvPr>
            <p:custDataLst>
              <p:tags r:id="rId9"/>
            </p:custDataLst>
          </p:nvPr>
        </p:nvSpPr>
        <p:spPr>
          <a:xfrm>
            <a:off x="702602" y="3314691"/>
            <a:ext cx="1438213" cy="261610"/>
          </a:xfrm>
          <a:prstGeom prst="rect">
            <a:avLst/>
          </a:prstGeom>
          <a:solidFill>
            <a:schemeClr val="bg1"/>
          </a:solidFill>
        </p:spPr>
        <p:txBody>
          <a:bodyPr wrap="square" rtlCol="0">
            <a:spAutoFit/>
          </a:bodyPr>
          <a:lstStyle/>
          <a:p>
            <a:r>
              <a:rPr lang="fr-CA" sz="1100" dirty="0"/>
              <a:t>4 000 000</a:t>
            </a:r>
          </a:p>
        </p:txBody>
      </p:sp>
      <p:sp>
        <p:nvSpPr>
          <p:cNvPr id="22" name="TextBox 21">
            <a:extLst>
              <a:ext uri="{FF2B5EF4-FFF2-40B4-BE49-F238E27FC236}">
                <a16:creationId xmlns:a16="http://schemas.microsoft.com/office/drawing/2014/main" id="{45118A1A-DA65-189D-3ADA-2E2ED4ADC183}"/>
              </a:ext>
            </a:extLst>
          </p:cNvPr>
          <p:cNvSpPr txBox="1"/>
          <p:nvPr>
            <p:custDataLst>
              <p:tags r:id="rId10"/>
            </p:custDataLst>
          </p:nvPr>
        </p:nvSpPr>
        <p:spPr>
          <a:xfrm>
            <a:off x="784970" y="2947055"/>
            <a:ext cx="1355845" cy="261610"/>
          </a:xfrm>
          <a:prstGeom prst="rect">
            <a:avLst/>
          </a:prstGeom>
          <a:solidFill>
            <a:schemeClr val="bg1"/>
          </a:solidFill>
        </p:spPr>
        <p:txBody>
          <a:bodyPr wrap="square" rtlCol="0">
            <a:spAutoFit/>
          </a:bodyPr>
          <a:lstStyle/>
          <a:p>
            <a:r>
              <a:rPr lang="fr-CA" sz="1100" dirty="0"/>
              <a:t>5 000 000</a:t>
            </a:r>
          </a:p>
        </p:txBody>
      </p:sp>
      <p:sp>
        <p:nvSpPr>
          <p:cNvPr id="23" name="TextBox 22">
            <a:extLst>
              <a:ext uri="{FF2B5EF4-FFF2-40B4-BE49-F238E27FC236}">
                <a16:creationId xmlns:a16="http://schemas.microsoft.com/office/drawing/2014/main" id="{F9B8E20B-E829-4505-8A01-8ED2FFEF8698}"/>
              </a:ext>
            </a:extLst>
          </p:cNvPr>
          <p:cNvSpPr txBox="1"/>
          <p:nvPr>
            <p:custDataLst>
              <p:tags r:id="rId11"/>
            </p:custDataLst>
          </p:nvPr>
        </p:nvSpPr>
        <p:spPr>
          <a:xfrm>
            <a:off x="801995" y="4102749"/>
            <a:ext cx="1181121" cy="261610"/>
          </a:xfrm>
          <a:prstGeom prst="rect">
            <a:avLst/>
          </a:prstGeom>
          <a:solidFill>
            <a:schemeClr val="bg1"/>
          </a:solidFill>
        </p:spPr>
        <p:txBody>
          <a:bodyPr wrap="square" rtlCol="0">
            <a:spAutoFit/>
          </a:bodyPr>
          <a:lstStyle/>
          <a:p>
            <a:r>
              <a:rPr lang="fr-CA" sz="1100" dirty="0"/>
              <a:t>2 000 000</a:t>
            </a:r>
          </a:p>
        </p:txBody>
      </p:sp>
      <p:sp>
        <p:nvSpPr>
          <p:cNvPr id="24" name="TextBox 23">
            <a:extLst>
              <a:ext uri="{FF2B5EF4-FFF2-40B4-BE49-F238E27FC236}">
                <a16:creationId xmlns:a16="http://schemas.microsoft.com/office/drawing/2014/main" id="{E762682A-92EB-99F3-44CF-56387ABD3DE6}"/>
              </a:ext>
            </a:extLst>
          </p:cNvPr>
          <p:cNvSpPr txBox="1"/>
          <p:nvPr>
            <p:custDataLst>
              <p:tags r:id="rId12"/>
            </p:custDataLst>
          </p:nvPr>
        </p:nvSpPr>
        <p:spPr>
          <a:xfrm>
            <a:off x="797628" y="3720148"/>
            <a:ext cx="1042896" cy="261610"/>
          </a:xfrm>
          <a:prstGeom prst="rect">
            <a:avLst/>
          </a:prstGeom>
          <a:solidFill>
            <a:schemeClr val="bg1"/>
          </a:solidFill>
        </p:spPr>
        <p:txBody>
          <a:bodyPr wrap="square" rtlCol="0">
            <a:spAutoFit/>
          </a:bodyPr>
          <a:lstStyle/>
          <a:p>
            <a:r>
              <a:rPr lang="fr-CA" sz="1100" dirty="0"/>
              <a:t>3 000 000</a:t>
            </a:r>
          </a:p>
        </p:txBody>
      </p:sp>
      <p:sp>
        <p:nvSpPr>
          <p:cNvPr id="25" name="TextBox 24">
            <a:extLst>
              <a:ext uri="{FF2B5EF4-FFF2-40B4-BE49-F238E27FC236}">
                <a16:creationId xmlns:a16="http://schemas.microsoft.com/office/drawing/2014/main" id="{F584F6AA-2E1A-0B5F-BF34-E581EFA04AF9}"/>
              </a:ext>
            </a:extLst>
          </p:cNvPr>
          <p:cNvSpPr txBox="1"/>
          <p:nvPr>
            <p:custDataLst>
              <p:tags r:id="rId13"/>
            </p:custDataLst>
          </p:nvPr>
        </p:nvSpPr>
        <p:spPr>
          <a:xfrm>
            <a:off x="802129" y="4485350"/>
            <a:ext cx="1029864" cy="261610"/>
          </a:xfrm>
          <a:prstGeom prst="rect">
            <a:avLst/>
          </a:prstGeom>
          <a:solidFill>
            <a:schemeClr val="bg1"/>
          </a:solidFill>
        </p:spPr>
        <p:txBody>
          <a:bodyPr wrap="square" rtlCol="0">
            <a:spAutoFit/>
          </a:bodyPr>
          <a:lstStyle/>
          <a:p>
            <a:r>
              <a:rPr lang="fr-CA" sz="1100" dirty="0"/>
              <a:t>1 000 000</a:t>
            </a:r>
          </a:p>
        </p:txBody>
      </p:sp>
      <p:sp>
        <p:nvSpPr>
          <p:cNvPr id="36" name="TextBox 35">
            <a:extLst>
              <a:ext uri="{FF2B5EF4-FFF2-40B4-BE49-F238E27FC236}">
                <a16:creationId xmlns:a16="http://schemas.microsoft.com/office/drawing/2014/main" id="{7ACC0F60-B7DA-9288-6E3E-095243D73D4A}"/>
              </a:ext>
            </a:extLst>
          </p:cNvPr>
          <p:cNvSpPr txBox="1"/>
          <p:nvPr>
            <p:custDataLst>
              <p:tags r:id="rId14"/>
            </p:custDataLst>
          </p:nvPr>
        </p:nvSpPr>
        <p:spPr>
          <a:xfrm>
            <a:off x="1577516" y="4828670"/>
            <a:ext cx="221128" cy="261610"/>
          </a:xfrm>
          <a:prstGeom prst="rect">
            <a:avLst/>
          </a:prstGeom>
          <a:solidFill>
            <a:schemeClr val="bg1"/>
          </a:solidFill>
        </p:spPr>
        <p:txBody>
          <a:bodyPr wrap="square" rtlCol="0">
            <a:spAutoFit/>
          </a:bodyPr>
          <a:lstStyle/>
          <a:p>
            <a:r>
              <a:rPr lang="fr-CA" sz="1100" dirty="0"/>
              <a:t>0</a:t>
            </a:r>
          </a:p>
        </p:txBody>
      </p:sp>
      <p:sp>
        <p:nvSpPr>
          <p:cNvPr id="37" name="TextBox 36">
            <a:extLst>
              <a:ext uri="{FF2B5EF4-FFF2-40B4-BE49-F238E27FC236}">
                <a16:creationId xmlns:a16="http://schemas.microsoft.com/office/drawing/2014/main" id="{CCD82137-5987-8DB1-8A27-DDC993E4487D}"/>
              </a:ext>
            </a:extLst>
          </p:cNvPr>
          <p:cNvSpPr txBox="1"/>
          <p:nvPr>
            <p:custDataLst>
              <p:tags r:id="rId15"/>
            </p:custDataLst>
          </p:nvPr>
        </p:nvSpPr>
        <p:spPr>
          <a:xfrm>
            <a:off x="655955" y="5569388"/>
            <a:ext cx="2285378" cy="307777"/>
          </a:xfrm>
          <a:prstGeom prst="rect">
            <a:avLst/>
          </a:prstGeom>
          <a:solidFill>
            <a:schemeClr val="bg1"/>
          </a:solidFill>
        </p:spPr>
        <p:txBody>
          <a:bodyPr wrap="square" rtlCol="0">
            <a:spAutoFit/>
          </a:bodyPr>
          <a:lstStyle/>
          <a:p>
            <a:pPr algn="ctr"/>
            <a:r>
              <a:rPr lang="fr-CA" sz="1400" noProof="0" dirty="0">
                <a:solidFill>
                  <a:schemeClr val="bg1">
                    <a:lumMod val="50000"/>
                  </a:schemeClr>
                </a:solidFill>
                <a:latin typeface="Source Sans Pro Light" panose="020B0403030403020204" pitchFamily="34" charset="0"/>
                <a:ea typeface="Source Sans Pro Light" panose="020B0403030403020204" pitchFamily="34" charset="0"/>
              </a:rPr>
              <a:t>Source : Statistique Canada</a:t>
            </a:r>
            <a:endParaRPr lang="fr-CA" sz="1400" b="1" noProof="0" dirty="0">
              <a:solidFill>
                <a:schemeClr val="bg1">
                  <a:lumMod val="50000"/>
                </a:schemeClr>
              </a:solidFill>
              <a:latin typeface="Source Sans Pro Light" panose="020B0403030403020204" pitchFamily="34" charset="0"/>
              <a:ea typeface="Source Sans Pro Light" panose="020B0403030403020204" pitchFamily="34" charset="0"/>
            </a:endParaRPr>
          </a:p>
        </p:txBody>
      </p:sp>
      <p:sp>
        <p:nvSpPr>
          <p:cNvPr id="38" name="TextBox 37">
            <a:extLst>
              <a:ext uri="{FF2B5EF4-FFF2-40B4-BE49-F238E27FC236}">
                <a16:creationId xmlns:a16="http://schemas.microsoft.com/office/drawing/2014/main" id="{DED172CF-DA45-A5BC-4AE7-7906BF470403}"/>
              </a:ext>
            </a:extLst>
          </p:cNvPr>
          <p:cNvSpPr txBox="1"/>
          <p:nvPr>
            <p:custDataLst>
              <p:tags r:id="rId16"/>
            </p:custDataLst>
          </p:nvPr>
        </p:nvSpPr>
        <p:spPr>
          <a:xfrm>
            <a:off x="2260356" y="5005326"/>
            <a:ext cx="7130357" cy="369332"/>
          </a:xfrm>
          <a:prstGeom prst="rect">
            <a:avLst/>
          </a:prstGeom>
          <a:solidFill>
            <a:schemeClr val="bg1"/>
          </a:solidFill>
        </p:spPr>
        <p:txBody>
          <a:bodyPr wrap="square" rtlCol="0">
            <a:spAutoFit/>
          </a:bodyPr>
          <a:lstStyle/>
          <a:p>
            <a:r>
              <a:rPr lang="fr-CA"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Individuelle          Jumelée/Duplex             Rangée                 Appartement  </a:t>
            </a:r>
            <a:endParaRPr lang="fr-CA"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39" name="TextBox 38">
            <a:extLst>
              <a:ext uri="{FF2B5EF4-FFF2-40B4-BE49-F238E27FC236}">
                <a16:creationId xmlns:a16="http://schemas.microsoft.com/office/drawing/2014/main" id="{D8178145-C664-A06C-47F4-EF3AEB03FBFD}"/>
              </a:ext>
            </a:extLst>
          </p:cNvPr>
          <p:cNvSpPr txBox="1"/>
          <p:nvPr>
            <p:custDataLst>
              <p:tags r:id="rId17"/>
            </p:custDataLst>
          </p:nvPr>
        </p:nvSpPr>
        <p:spPr>
          <a:xfrm>
            <a:off x="3999278" y="5495816"/>
            <a:ext cx="948632" cy="276998"/>
          </a:xfrm>
          <a:prstGeom prst="rect">
            <a:avLst/>
          </a:prstGeom>
          <a:solidFill>
            <a:schemeClr val="bg1"/>
          </a:solidFill>
        </p:spPr>
        <p:txBody>
          <a:bodyPr wrap="square" lIns="0" rIns="0" rtlCol="0">
            <a:spAutoFit/>
          </a:bodyPr>
          <a:lstStyle/>
          <a:p>
            <a:r>
              <a:rPr lang="fr-CA" sz="12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Propriétaires </a:t>
            </a:r>
            <a:endParaRPr lang="fr-CA" sz="12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40" name="TextBox 39">
            <a:extLst>
              <a:ext uri="{FF2B5EF4-FFF2-40B4-BE49-F238E27FC236}">
                <a16:creationId xmlns:a16="http://schemas.microsoft.com/office/drawing/2014/main" id="{A142B882-58F2-F1D4-FB12-E3453F139925}"/>
              </a:ext>
            </a:extLst>
          </p:cNvPr>
          <p:cNvSpPr txBox="1"/>
          <p:nvPr>
            <p:custDataLst>
              <p:tags r:id="rId18"/>
            </p:custDataLst>
          </p:nvPr>
        </p:nvSpPr>
        <p:spPr>
          <a:xfrm>
            <a:off x="5126740" y="5495814"/>
            <a:ext cx="948631" cy="276999"/>
          </a:xfrm>
          <a:prstGeom prst="rect">
            <a:avLst/>
          </a:prstGeom>
          <a:solidFill>
            <a:schemeClr val="bg1"/>
          </a:solidFill>
        </p:spPr>
        <p:txBody>
          <a:bodyPr wrap="square" rtlCol="0">
            <a:spAutoFit/>
          </a:bodyPr>
          <a:lstStyle/>
          <a:p>
            <a:r>
              <a:rPr lang="fr-CA" sz="12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Locataires</a:t>
            </a:r>
            <a:endParaRPr lang="fr-CA" sz="12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41" name="Title 1">
            <a:extLst>
              <a:ext uri="{FF2B5EF4-FFF2-40B4-BE49-F238E27FC236}">
                <a16:creationId xmlns:a16="http://schemas.microsoft.com/office/drawing/2014/main" id="{9B5DF537-4486-8D10-B566-AB0721C2BFE7}"/>
              </a:ext>
            </a:extLst>
          </p:cNvPr>
          <p:cNvSpPr txBox="1">
            <a:spLocks/>
          </p:cNvSpPr>
          <p:nvPr>
            <p:custDataLst>
              <p:tags r:id="rId19"/>
            </p:custDataLst>
          </p:nvPr>
        </p:nvSpPr>
        <p:spPr>
          <a:xfrm>
            <a:off x="3318849" y="1889422"/>
            <a:ext cx="4086291" cy="2419253"/>
          </a:xfrm>
          <a:prstGeom prst="rect">
            <a:avLst/>
          </a:prstGeom>
          <a:solidFill>
            <a:schemeClr val="bg1">
              <a:alpha val="58000"/>
            </a:schemeClr>
          </a:solidFill>
        </p:spPr>
        <p:txBody>
          <a:bodyPr vert="horz" lIns="121920" tIns="60960" rIns="121920" bIns="60960" rtlCol="0" anchor="b">
            <a:normAutofit fontScale="62500" lnSpcReduction="20000"/>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pPr algn="ctr"/>
            <a:r>
              <a:rPr lang="fr-CA" sz="2900" b="1" noProof="0" dirty="0">
                <a:solidFill>
                  <a:schemeClr val="tx1"/>
                </a:solidFill>
                <a:latin typeface="Source Sans Pro" panose="020B0503030403020204" pitchFamily="34" charset="0"/>
              </a:rPr>
              <a:t>Les options abordables de densité moyenne adaptées aux familles (jumelée, duplex, maisons en rangée) sont les </a:t>
            </a:r>
          </a:p>
          <a:p>
            <a:pPr algn="ctr"/>
            <a:r>
              <a:rPr lang="fr-CA" sz="4800" b="1" noProof="0" dirty="0">
                <a:solidFill>
                  <a:schemeClr val="tx1"/>
                </a:solidFill>
                <a:latin typeface="Source Sans Pro" panose="020B0503030403020204" pitchFamily="34" charset="0"/>
              </a:rPr>
              <a:t>« logements</a:t>
            </a:r>
          </a:p>
          <a:p>
            <a:pPr algn="ctr"/>
            <a:r>
              <a:rPr lang="fr-CA" sz="4800" b="1" noProof="0" dirty="0">
                <a:solidFill>
                  <a:schemeClr val="tx1"/>
                </a:solidFill>
                <a:latin typeface="Source Sans Pro" panose="020B0503030403020204" pitchFamily="34" charset="0"/>
              </a:rPr>
              <a:t>intermédiaires manquants » </a:t>
            </a:r>
          </a:p>
          <a:p>
            <a:pPr algn="ctr"/>
            <a:r>
              <a:rPr lang="fr-CA" sz="2900" b="1" noProof="0" dirty="0">
                <a:solidFill>
                  <a:schemeClr val="tx1"/>
                </a:solidFill>
                <a:latin typeface="Source Sans Pro" panose="020B0503030403020204" pitchFamily="34" charset="0"/>
              </a:rPr>
              <a:t>au Canada.</a:t>
            </a:r>
          </a:p>
        </p:txBody>
      </p:sp>
    </p:spTree>
    <p:extLst>
      <p:ext uri="{BB962C8B-B14F-4D97-AF65-F5344CB8AC3E}">
        <p14:creationId xmlns:p14="http://schemas.microsoft.com/office/powerpoint/2010/main" val="368976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528A-D901-0D0A-A77C-6DF024E7669D}"/>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AF970FC-827A-1A05-C90F-1A4FEE1CE242}"/>
              </a:ext>
            </a:extLst>
          </p:cNvPr>
          <p:cNvSpPr txBox="1">
            <a:spLocks/>
          </p:cNvSpPr>
          <p:nvPr>
            <p:custDataLst>
              <p:tags r:id="rId1"/>
            </p:custDataLst>
          </p:nvPr>
        </p:nvSpPr>
        <p:spPr>
          <a:xfrm>
            <a:off x="4797899" y="473830"/>
            <a:ext cx="6803551"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2000" i="1" noProof="0" dirty="0">
                <a:solidFill>
                  <a:srgbClr val="FFFFFF"/>
                </a:solidFill>
                <a:latin typeface="Gill Sans Nova"/>
              </a:rPr>
              <a:t>Selon les Canadiens, le type de logement ayant le plus d’impact </a:t>
            </a:r>
            <a:r>
              <a:rPr lang="fr-CA" sz="2000" i="1" dirty="0">
                <a:solidFill>
                  <a:srgbClr val="FFFFFF"/>
                </a:solidFill>
                <a:latin typeface="Gill Sans Nova"/>
              </a:rPr>
              <a:t>dans leur collectivité est :</a:t>
            </a:r>
            <a:endParaRPr lang="fr-CA" sz="2000" i="1" noProof="0" dirty="0">
              <a:solidFill>
                <a:srgbClr val="FFFFFF"/>
              </a:solidFill>
              <a:latin typeface="Gill Sans Nova"/>
            </a:endParaRPr>
          </a:p>
        </p:txBody>
      </p:sp>
      <p:graphicFrame>
        <p:nvGraphicFramePr>
          <p:cNvPr id="17" name="X:In your opinion, which types of housing would make the biggest difference in solving the housing crisis in your community? (Please select up to three)" descr="6af268d5-bb58-4516-ba14-3a44c60ee5e6 X:In your opinion, which types of housing would make the biggest difference in solving the housing crisis in your community? (Please select up to three)">
            <a:extLst>
              <a:ext uri="{FF2B5EF4-FFF2-40B4-BE49-F238E27FC236}">
                <a16:creationId xmlns:a16="http://schemas.microsoft.com/office/drawing/2014/main" id="{7E20CDB7-756E-6AD1-151E-3848E288A662}"/>
              </a:ext>
            </a:extLst>
          </p:cNvPr>
          <p:cNvGraphicFramePr>
            <a:graphicFrameLocks/>
          </p:cNvGraphicFramePr>
          <p:nvPr>
            <p:custDataLst>
              <p:tags r:id="rId2"/>
            </p:custDataLst>
            <p:extLst>
              <p:ext uri="{D42A27DB-BD31-4B8C-83A1-F6EECF244321}">
                <p14:modId xmlns:p14="http://schemas.microsoft.com/office/powerpoint/2010/main" val="1287793203"/>
              </p:ext>
            </p:extLst>
          </p:nvPr>
        </p:nvGraphicFramePr>
        <p:xfrm>
          <a:off x="2886074" y="1229411"/>
          <a:ext cx="10868025" cy="4573608"/>
        </p:xfrm>
        <a:graphic>
          <a:graphicData uri="http://schemas.openxmlformats.org/drawingml/2006/chart">
            <c:chart xmlns:c="http://schemas.openxmlformats.org/drawingml/2006/chart" xmlns:r="http://schemas.openxmlformats.org/officeDocument/2006/relationships" r:id="rId16"/>
          </a:graphicData>
        </a:graphic>
      </p:graphicFrame>
      <p:sp>
        <p:nvSpPr>
          <p:cNvPr id="6" name="Text Placeholder 11">
            <a:extLst>
              <a:ext uri="{FF2B5EF4-FFF2-40B4-BE49-F238E27FC236}">
                <a16:creationId xmlns:a16="http://schemas.microsoft.com/office/drawing/2014/main" id="{FB24382A-2076-34F1-38C5-B1F8FDC8E20E}"/>
              </a:ext>
            </a:extLst>
          </p:cNvPr>
          <p:cNvSpPr txBox="1">
            <a:spLocks noGrp="1" noRot="1" noMove="1" noResize="1" noEditPoints="1" noAdjustHandles="1" noChangeArrowheads="1" noChangeShapeType="1"/>
          </p:cNvSpPr>
          <p:nvPr>
            <p:custDataLst>
              <p:tags r:id="rId3"/>
            </p:custDataLst>
          </p:nvPr>
        </p:nvSpPr>
        <p:spPr>
          <a:xfrm>
            <a:off x="582855" y="2017868"/>
            <a:ext cx="4215044" cy="2822263"/>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6612"/>
            <a:endParaRPr lang="fr-CA" sz="2200" b="1" noProof="0" dirty="0">
              <a:solidFill>
                <a:schemeClr val="bg1"/>
              </a:solidFill>
              <a:ea typeface="Source Sans Pro Black" panose="020B0803030403020204" pitchFamily="34" charset="0"/>
            </a:endParaRPr>
          </a:p>
        </p:txBody>
      </p:sp>
      <p:sp>
        <p:nvSpPr>
          <p:cNvPr id="5" name="Text Placeholder 1">
            <a:extLst>
              <a:ext uri="{FF2B5EF4-FFF2-40B4-BE49-F238E27FC236}">
                <a16:creationId xmlns:a16="http://schemas.microsoft.com/office/drawing/2014/main" id="{D8AF6BDB-F5E3-6C70-EB98-46D0E78902E2}"/>
              </a:ext>
            </a:extLst>
          </p:cNvPr>
          <p:cNvSpPr txBox="1">
            <a:spLocks/>
          </p:cNvSpPr>
          <p:nvPr>
            <p:custDataLst>
              <p:tags r:id="rId4"/>
            </p:custDataLst>
          </p:nvPr>
        </p:nvSpPr>
        <p:spPr>
          <a:xfrm>
            <a:off x="4993240" y="205935"/>
            <a:ext cx="6608210" cy="33074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400" cap="all" noProof="0" dirty="0">
                <a:solidFill>
                  <a:schemeClr val="bg1"/>
                </a:solidFill>
              </a:rPr>
              <a:t>LOGEMENTS  intermédiaires </a:t>
            </a:r>
            <a:r>
              <a:rPr lang="fr-FR" sz="1400" cap="all" dirty="0">
                <a:solidFill>
                  <a:schemeClr val="bg1"/>
                </a:solidFill>
              </a:rPr>
              <a:t>MANQUANTS</a:t>
            </a:r>
            <a:endParaRPr lang="fr-CA" sz="1400" cap="all" noProof="0" dirty="0">
              <a:solidFill>
                <a:schemeClr val="bg1"/>
              </a:solidFill>
            </a:endParaRPr>
          </a:p>
        </p:txBody>
      </p:sp>
      <p:grpSp>
        <p:nvGrpSpPr>
          <p:cNvPr id="7" name="Group 6">
            <a:extLst>
              <a:ext uri="{FF2B5EF4-FFF2-40B4-BE49-F238E27FC236}">
                <a16:creationId xmlns:a16="http://schemas.microsoft.com/office/drawing/2014/main" id="{942CCD19-244E-808B-73B4-6E9F4C65609B}"/>
              </a:ext>
            </a:extLst>
          </p:cNvPr>
          <p:cNvGrpSpPr>
            <a:grpSpLocks noGrp="1" noUngrp="1" noRot="1" noMove="1" noResize="1"/>
          </p:cNvGrpSpPr>
          <p:nvPr>
            <p:custDataLst>
              <p:tags r:id="rId5"/>
            </p:custDataLst>
          </p:nvPr>
        </p:nvGrpSpPr>
        <p:grpSpPr>
          <a:xfrm>
            <a:off x="852348" y="1535658"/>
            <a:ext cx="3676057" cy="3961115"/>
            <a:chOff x="7615033" y="1598715"/>
            <a:chExt cx="3564061" cy="3586553"/>
          </a:xfrm>
        </p:grpSpPr>
        <p:sp>
          <p:nvSpPr>
            <p:cNvPr id="8" name="Snip Single Corner Rectangle 12">
              <a:extLst>
                <a:ext uri="{FF2B5EF4-FFF2-40B4-BE49-F238E27FC236}">
                  <a16:creationId xmlns:a16="http://schemas.microsoft.com/office/drawing/2014/main" id="{EA559B3D-7CE7-565E-E970-E01A55D7C66B}"/>
                </a:ext>
              </a:extLst>
            </p:cNvPr>
            <p:cNvSpPr>
              <a:spLocks noGrp="1" noRot="1" noMove="1" noResize="1" noEditPoints="1" noAdjustHandles="1" noChangeArrowheads="1" noChangeShapeType="1"/>
            </p:cNvSpPr>
            <p:nvPr/>
          </p:nvSpPr>
          <p:spPr>
            <a:xfrm flipV="1">
              <a:off x="7615033" y="1598715"/>
              <a:ext cx="3564061" cy="3586553"/>
            </a:xfrm>
            <a:prstGeom prst="snip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000" noProof="0" dirty="0"/>
            </a:p>
          </p:txBody>
        </p:sp>
        <p:sp>
          <p:nvSpPr>
            <p:cNvPr id="9" name="Text Placeholder 11">
              <a:extLst>
                <a:ext uri="{FF2B5EF4-FFF2-40B4-BE49-F238E27FC236}">
                  <a16:creationId xmlns:a16="http://schemas.microsoft.com/office/drawing/2014/main" id="{4122C8D3-62A6-36DD-56B7-8AD4D25AC3F8}"/>
                </a:ext>
              </a:extLst>
            </p:cNvPr>
            <p:cNvSpPr txBox="1">
              <a:spLocks noGrp="1" noRot="1" noMove="1" noResize="1" noEditPoints="1" noAdjustHandles="1" noChangeArrowheads="1" noChangeShapeType="1"/>
            </p:cNvSpPr>
            <p:nvPr/>
          </p:nvSpPr>
          <p:spPr>
            <a:xfrm>
              <a:off x="7778880" y="1598715"/>
              <a:ext cx="3294723" cy="3586553"/>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2000" b="1" dirty="0">
                  <a:solidFill>
                    <a:schemeClr val="tx1"/>
                  </a:solidFill>
                  <a:ea typeface="Source Sans Pro Black" panose="020B0803030403020204" pitchFamily="34" charset="0"/>
                </a:rPr>
                <a:t>L’offre de logements au Canada n’est pas adaptée aux besoins des Canadiens.</a:t>
              </a:r>
              <a:endParaRPr lang="fr-CA" sz="2000" b="1" noProof="0" dirty="0">
                <a:solidFill>
                  <a:schemeClr val="tx1"/>
                </a:solidFill>
                <a:ea typeface="Source Sans Pro Black" panose="020B0803030403020204" pitchFamily="34" charset="0"/>
              </a:endParaRPr>
            </a:p>
            <a:p>
              <a:pPr algn="l"/>
              <a:endParaRPr lang="fr-CA" sz="2000" b="1" noProof="0" dirty="0">
                <a:solidFill>
                  <a:schemeClr val="tx1"/>
                </a:solidFill>
                <a:ea typeface="Source Sans Pro Black" panose="020B0803030403020204" pitchFamily="34" charset="0"/>
              </a:endParaRPr>
            </a:p>
            <a:p>
              <a:pPr algn="l"/>
              <a:r>
                <a:rPr lang="fr-CA" sz="2000" noProof="0" dirty="0">
                  <a:solidFill>
                    <a:schemeClr val="tx1"/>
                  </a:solidFill>
                  <a:ea typeface="Source Sans Pro Black" panose="020B0803030403020204" pitchFamily="34" charset="0"/>
                </a:rPr>
                <a:t>Le manque de logements intermédiaires a pour conséquence de réduire l’accession à la propriété pour la classe moyenne.</a:t>
              </a:r>
            </a:p>
          </p:txBody>
        </p:sp>
      </p:grpSp>
      <p:graphicFrame>
        <p:nvGraphicFramePr>
          <p:cNvPr id="2" name="X:In your opinion, which types of housing would make the biggest difference in solving the housing crisis in your community? (Please select up to three)" descr="6af268d5-bb58-4516-ba14-3a44c60ee5e6 X:In your opinion, which types of housing would make the biggest difference in solving the housing crisis in your community? (Please select up to three)">
            <a:extLst>
              <a:ext uri="{FF2B5EF4-FFF2-40B4-BE49-F238E27FC236}">
                <a16:creationId xmlns:a16="http://schemas.microsoft.com/office/drawing/2014/main" id="{299930DA-45CB-7CCC-42FE-BE56C162508F}"/>
              </a:ext>
            </a:extLst>
          </p:cNvPr>
          <p:cNvGraphicFramePr/>
          <p:nvPr>
            <p:custDataLst>
              <p:tags r:id="rId6"/>
            </p:custDataLst>
            <p:extLst>
              <p:ext uri="{D42A27DB-BD31-4B8C-83A1-F6EECF244321}">
                <p14:modId xmlns:p14="http://schemas.microsoft.com/office/powerpoint/2010/main" val="1475721278"/>
              </p:ext>
            </p:extLst>
          </p:nvPr>
        </p:nvGraphicFramePr>
        <p:xfrm>
          <a:off x="3564118" y="1384473"/>
          <a:ext cx="10589733" cy="4573607"/>
        </p:xfrm>
        <a:graphic>
          <a:graphicData uri="http://schemas.openxmlformats.org/drawingml/2006/chart">
            <c:chart xmlns:c="http://schemas.openxmlformats.org/drawingml/2006/chart" xmlns:r="http://schemas.openxmlformats.org/officeDocument/2006/relationships" r:id="rId17"/>
          </a:graphicData>
        </a:graphic>
      </p:graphicFrame>
      <p:sp>
        <p:nvSpPr>
          <p:cNvPr id="3" name="TextBox 2">
            <a:extLst>
              <a:ext uri="{FF2B5EF4-FFF2-40B4-BE49-F238E27FC236}">
                <a16:creationId xmlns:a16="http://schemas.microsoft.com/office/drawing/2014/main" id="{AD5F9F4D-D216-4598-E88F-12EE298C619C}"/>
              </a:ext>
            </a:extLst>
          </p:cNvPr>
          <p:cNvSpPr txBox="1"/>
          <p:nvPr>
            <p:custDataLst>
              <p:tags r:id="rId7"/>
            </p:custDataLst>
          </p:nvPr>
        </p:nvSpPr>
        <p:spPr>
          <a:xfrm>
            <a:off x="5137955" y="1524937"/>
            <a:ext cx="4976734" cy="338554"/>
          </a:xfrm>
          <a:prstGeom prst="rect">
            <a:avLst/>
          </a:prstGeom>
          <a:solidFill>
            <a:srgbClr val="1A1A22"/>
          </a:solidFill>
        </p:spPr>
        <p:txBody>
          <a:bodyPr wrap="square" rtlCol="0">
            <a:spAutoFit/>
          </a:bodyPr>
          <a:lstStyle/>
          <a:p>
            <a:r>
              <a:rPr lang="fr-CA" sz="1600" dirty="0">
                <a:solidFill>
                  <a:schemeClr val="bg1"/>
                </a:solidFill>
              </a:rPr>
              <a:t>Petite maison individuelle ou jumelée (2-3 chambres)</a:t>
            </a:r>
          </a:p>
        </p:txBody>
      </p:sp>
      <p:sp>
        <p:nvSpPr>
          <p:cNvPr id="10" name="TextBox 9">
            <a:extLst>
              <a:ext uri="{FF2B5EF4-FFF2-40B4-BE49-F238E27FC236}">
                <a16:creationId xmlns:a16="http://schemas.microsoft.com/office/drawing/2014/main" id="{128BD2E8-F91E-92C3-B013-6675B1D92946}"/>
              </a:ext>
            </a:extLst>
          </p:cNvPr>
          <p:cNvSpPr txBox="1"/>
          <p:nvPr>
            <p:custDataLst>
              <p:tags r:id="rId8"/>
            </p:custDataLst>
          </p:nvPr>
        </p:nvSpPr>
        <p:spPr>
          <a:xfrm>
            <a:off x="6799488" y="1925557"/>
            <a:ext cx="3284312" cy="338554"/>
          </a:xfrm>
          <a:prstGeom prst="rect">
            <a:avLst/>
          </a:prstGeom>
          <a:solidFill>
            <a:srgbClr val="1A1926"/>
          </a:solidFill>
        </p:spPr>
        <p:txBody>
          <a:bodyPr wrap="square" rtlCol="0">
            <a:spAutoFit/>
          </a:bodyPr>
          <a:lstStyle/>
          <a:p>
            <a:r>
              <a:rPr lang="fr-CA" sz="1600" dirty="0">
                <a:solidFill>
                  <a:schemeClr val="bg1"/>
                </a:solidFill>
              </a:rPr>
              <a:t>Logements pour personnes âgées</a:t>
            </a:r>
          </a:p>
        </p:txBody>
      </p:sp>
      <p:sp>
        <p:nvSpPr>
          <p:cNvPr id="11" name="TextBox 10">
            <a:extLst>
              <a:ext uri="{FF2B5EF4-FFF2-40B4-BE49-F238E27FC236}">
                <a16:creationId xmlns:a16="http://schemas.microsoft.com/office/drawing/2014/main" id="{02EFF0CE-9421-50C1-1A3C-504A2C9B1896}"/>
              </a:ext>
            </a:extLst>
          </p:cNvPr>
          <p:cNvSpPr txBox="1"/>
          <p:nvPr>
            <p:custDataLst>
              <p:tags r:id="rId9"/>
            </p:custDataLst>
          </p:nvPr>
        </p:nvSpPr>
        <p:spPr>
          <a:xfrm>
            <a:off x="6622793" y="4440395"/>
            <a:ext cx="3590114" cy="338554"/>
          </a:xfrm>
          <a:prstGeom prst="rect">
            <a:avLst/>
          </a:prstGeom>
          <a:solidFill>
            <a:srgbClr val="1A1926"/>
          </a:solidFill>
        </p:spPr>
        <p:txBody>
          <a:bodyPr wrap="square" rtlCol="0">
            <a:spAutoFit/>
          </a:bodyPr>
          <a:lstStyle/>
          <a:p>
            <a:r>
              <a:rPr lang="fr-CA" sz="1600" dirty="0">
                <a:solidFill>
                  <a:schemeClr val="bg1"/>
                </a:solidFill>
              </a:rPr>
              <a:t>Logements coopératifs/hors marché</a:t>
            </a:r>
          </a:p>
        </p:txBody>
      </p:sp>
      <p:sp>
        <p:nvSpPr>
          <p:cNvPr id="12" name="TextBox 11">
            <a:extLst>
              <a:ext uri="{FF2B5EF4-FFF2-40B4-BE49-F238E27FC236}">
                <a16:creationId xmlns:a16="http://schemas.microsoft.com/office/drawing/2014/main" id="{3EF1F361-27D3-CF78-2717-3A1ECF60F184}"/>
              </a:ext>
            </a:extLst>
          </p:cNvPr>
          <p:cNvSpPr txBox="1"/>
          <p:nvPr>
            <p:custDataLst>
              <p:tags r:id="rId10"/>
            </p:custDataLst>
          </p:nvPr>
        </p:nvSpPr>
        <p:spPr>
          <a:xfrm>
            <a:off x="5899645" y="4066641"/>
            <a:ext cx="4215044" cy="338554"/>
          </a:xfrm>
          <a:prstGeom prst="rect">
            <a:avLst/>
          </a:prstGeom>
          <a:solidFill>
            <a:srgbClr val="1A1926"/>
          </a:solidFill>
        </p:spPr>
        <p:txBody>
          <a:bodyPr wrap="square" rtlCol="0">
            <a:spAutoFit/>
          </a:bodyPr>
          <a:lstStyle/>
          <a:p>
            <a:r>
              <a:rPr lang="fr-CA" sz="1600" dirty="0">
                <a:solidFill>
                  <a:schemeClr val="bg1"/>
                </a:solidFill>
              </a:rPr>
              <a:t>Maison individuelle moyenne (3-4 chambres)</a:t>
            </a:r>
          </a:p>
        </p:txBody>
      </p:sp>
      <p:sp>
        <p:nvSpPr>
          <p:cNvPr id="13" name="TextBox 12">
            <a:extLst>
              <a:ext uri="{FF2B5EF4-FFF2-40B4-BE49-F238E27FC236}">
                <a16:creationId xmlns:a16="http://schemas.microsoft.com/office/drawing/2014/main" id="{048E97F1-374D-EFA6-0A21-5F7AFC66A6DB}"/>
              </a:ext>
            </a:extLst>
          </p:cNvPr>
          <p:cNvSpPr txBox="1"/>
          <p:nvPr>
            <p:custDataLst>
              <p:tags r:id="rId11"/>
            </p:custDataLst>
          </p:nvPr>
        </p:nvSpPr>
        <p:spPr>
          <a:xfrm>
            <a:off x="5554838" y="4749715"/>
            <a:ext cx="4559851" cy="338554"/>
          </a:xfrm>
          <a:prstGeom prst="rect">
            <a:avLst/>
          </a:prstGeom>
          <a:solidFill>
            <a:srgbClr val="1A1926"/>
          </a:solidFill>
        </p:spPr>
        <p:txBody>
          <a:bodyPr wrap="square" rtlCol="0">
            <a:spAutoFit/>
          </a:bodyPr>
          <a:lstStyle/>
          <a:p>
            <a:r>
              <a:rPr lang="fr-CA" sz="1600" dirty="0">
                <a:solidFill>
                  <a:schemeClr val="bg1"/>
                </a:solidFill>
              </a:rPr>
              <a:t>Micropropriété (studio ou 1 chambre, &lt;600 pi ca)</a:t>
            </a:r>
          </a:p>
        </p:txBody>
      </p:sp>
      <p:sp>
        <p:nvSpPr>
          <p:cNvPr id="14" name="TextBox 13">
            <a:extLst>
              <a:ext uri="{FF2B5EF4-FFF2-40B4-BE49-F238E27FC236}">
                <a16:creationId xmlns:a16="http://schemas.microsoft.com/office/drawing/2014/main" id="{6EB85146-F2D3-D7B0-E29B-F4CB4D62B85A}"/>
              </a:ext>
            </a:extLst>
          </p:cNvPr>
          <p:cNvSpPr txBox="1"/>
          <p:nvPr>
            <p:custDataLst>
              <p:tags r:id="rId12"/>
            </p:custDataLst>
          </p:nvPr>
        </p:nvSpPr>
        <p:spPr>
          <a:xfrm>
            <a:off x="6663270" y="5129097"/>
            <a:ext cx="3556747" cy="338554"/>
          </a:xfrm>
          <a:prstGeom prst="rect">
            <a:avLst/>
          </a:prstGeom>
          <a:solidFill>
            <a:srgbClr val="1A1926"/>
          </a:solidFill>
        </p:spPr>
        <p:txBody>
          <a:bodyPr wrap="square" rtlCol="0">
            <a:spAutoFit/>
          </a:bodyPr>
          <a:lstStyle/>
          <a:p>
            <a:r>
              <a:rPr lang="fr-CA" sz="1600" dirty="0">
                <a:solidFill>
                  <a:schemeClr val="bg1"/>
                </a:solidFill>
              </a:rPr>
              <a:t>Maison en rangée (4 chambres ou +)</a:t>
            </a:r>
          </a:p>
        </p:txBody>
      </p:sp>
      <p:sp>
        <p:nvSpPr>
          <p:cNvPr id="15" name="TextBox 14">
            <a:extLst>
              <a:ext uri="{FF2B5EF4-FFF2-40B4-BE49-F238E27FC236}">
                <a16:creationId xmlns:a16="http://schemas.microsoft.com/office/drawing/2014/main" id="{9256BEC6-9827-31DD-E16B-B6A5FDB1C5E4}"/>
              </a:ext>
            </a:extLst>
          </p:cNvPr>
          <p:cNvSpPr txBox="1"/>
          <p:nvPr>
            <p:custDataLst>
              <p:tags r:id="rId13"/>
            </p:custDataLst>
          </p:nvPr>
        </p:nvSpPr>
        <p:spPr>
          <a:xfrm>
            <a:off x="5801426" y="5426740"/>
            <a:ext cx="4411481" cy="338554"/>
          </a:xfrm>
          <a:prstGeom prst="rect">
            <a:avLst/>
          </a:prstGeom>
          <a:solidFill>
            <a:srgbClr val="1A1926"/>
          </a:solidFill>
        </p:spPr>
        <p:txBody>
          <a:bodyPr wrap="square" rtlCol="0">
            <a:spAutoFit/>
          </a:bodyPr>
          <a:lstStyle/>
          <a:p>
            <a:r>
              <a:rPr lang="fr-CA" sz="1600" dirty="0">
                <a:solidFill>
                  <a:schemeClr val="bg1"/>
                </a:solidFill>
              </a:rPr>
              <a:t>Grande maison individuelle (5 chambres ou +)</a:t>
            </a:r>
          </a:p>
        </p:txBody>
      </p:sp>
    </p:spTree>
    <p:extLst>
      <p:ext uri="{BB962C8B-B14F-4D97-AF65-F5344CB8AC3E}">
        <p14:creationId xmlns:p14="http://schemas.microsoft.com/office/powerpoint/2010/main" val="272563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96ADA-074B-7321-5AF7-3A0D6EAF86D7}"/>
            </a:ext>
          </a:extLst>
        </p:cNvPr>
        <p:cNvGrpSpPr/>
        <p:nvPr/>
      </p:nvGrpSpPr>
      <p:grpSpPr>
        <a:xfrm>
          <a:off x="0" y="0"/>
          <a:ext cx="0" cy="0"/>
          <a:chOff x="0" y="0"/>
          <a:chExt cx="0" cy="0"/>
        </a:xfrm>
      </p:grpSpPr>
      <p:sp>
        <p:nvSpPr>
          <p:cNvPr id="6" name="Text Placeholder 11">
            <a:extLst>
              <a:ext uri="{FF2B5EF4-FFF2-40B4-BE49-F238E27FC236}">
                <a16:creationId xmlns:a16="http://schemas.microsoft.com/office/drawing/2014/main" id="{D0C0CFED-97FF-4DBF-97B4-ECB35A0F30C0}"/>
              </a:ext>
            </a:extLst>
          </p:cNvPr>
          <p:cNvSpPr txBox="1">
            <a:spLocks/>
          </p:cNvSpPr>
          <p:nvPr>
            <p:custDataLst>
              <p:tags r:id="rId1"/>
            </p:custDataLst>
          </p:nvPr>
        </p:nvSpPr>
        <p:spPr>
          <a:xfrm>
            <a:off x="545819" y="1504950"/>
            <a:ext cx="3366615" cy="293463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6612"/>
            <a:r>
              <a:rPr lang="fr-CA" sz="2400" b="1" noProof="0" dirty="0">
                <a:solidFill>
                  <a:schemeClr val="tx1"/>
                </a:solidFill>
                <a:ea typeface="Source Sans Pro Black" panose="020B0803030403020204" pitchFamily="34" charset="0"/>
              </a:rPr>
              <a:t>Les nouvelles constructions sont de plus en plus des copropriétés en hauteur et des logements construits expressément pour la location. </a:t>
            </a:r>
          </a:p>
        </p:txBody>
      </p:sp>
      <p:sp>
        <p:nvSpPr>
          <p:cNvPr id="10" name="TextBox 9">
            <a:extLst>
              <a:ext uri="{FF2B5EF4-FFF2-40B4-BE49-F238E27FC236}">
                <a16:creationId xmlns:a16="http://schemas.microsoft.com/office/drawing/2014/main" id="{1ECEEB74-9449-164E-B64C-D27F72978D14}"/>
              </a:ext>
            </a:extLst>
          </p:cNvPr>
          <p:cNvSpPr txBox="1"/>
          <p:nvPr>
            <p:custDataLst>
              <p:tags r:id="rId2"/>
            </p:custDataLst>
          </p:nvPr>
        </p:nvSpPr>
        <p:spPr>
          <a:xfrm>
            <a:off x="5995094" y="4968194"/>
            <a:ext cx="1329631" cy="523220"/>
          </a:xfrm>
          <a:prstGeom prst="rect">
            <a:avLst/>
          </a:prstGeom>
          <a:solidFill>
            <a:schemeClr val="bg1"/>
          </a:solidFill>
        </p:spPr>
        <p:txBody>
          <a:bodyPr wrap="square" rtlCol="0">
            <a:spAutoFit/>
          </a:bodyPr>
          <a:lstStyle/>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Individuelle</a:t>
            </a:r>
          </a:p>
          <a:p>
            <a:r>
              <a:rPr lang="fr-CA" sz="6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p>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Rangée (locataire)</a:t>
            </a:r>
            <a:endParaRPr lang="fr-CA" sz="11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11" name="TextBox 10">
            <a:extLst>
              <a:ext uri="{FF2B5EF4-FFF2-40B4-BE49-F238E27FC236}">
                <a16:creationId xmlns:a16="http://schemas.microsoft.com/office/drawing/2014/main" id="{D36715F4-BE45-BFCC-7597-090C00F94FB9}"/>
              </a:ext>
            </a:extLst>
          </p:cNvPr>
          <p:cNvSpPr txBox="1"/>
          <p:nvPr>
            <p:custDataLst>
              <p:tags r:id="rId3"/>
            </p:custDataLst>
          </p:nvPr>
        </p:nvSpPr>
        <p:spPr>
          <a:xfrm>
            <a:off x="7503537" y="4977719"/>
            <a:ext cx="1421388" cy="523220"/>
          </a:xfrm>
          <a:prstGeom prst="rect">
            <a:avLst/>
          </a:prstGeom>
          <a:solidFill>
            <a:schemeClr val="bg1"/>
          </a:solidFill>
        </p:spPr>
        <p:txBody>
          <a:bodyPr wrap="square" rtlCol="0">
            <a:spAutoFit/>
          </a:bodyPr>
          <a:lstStyle/>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Semi (propriétaire)</a:t>
            </a:r>
          </a:p>
          <a:p>
            <a:r>
              <a:rPr lang="fr-CA" sz="6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p>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Appartement (condo)</a:t>
            </a:r>
            <a:endParaRPr lang="fr-CA" sz="11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12" name="TextBox 11">
            <a:extLst>
              <a:ext uri="{FF2B5EF4-FFF2-40B4-BE49-F238E27FC236}">
                <a16:creationId xmlns:a16="http://schemas.microsoft.com/office/drawing/2014/main" id="{FC286C71-AF6B-60BF-3BE2-20B2C101E47D}"/>
              </a:ext>
            </a:extLst>
          </p:cNvPr>
          <p:cNvSpPr txBox="1"/>
          <p:nvPr>
            <p:custDataLst>
              <p:tags r:id="rId4"/>
            </p:custDataLst>
          </p:nvPr>
        </p:nvSpPr>
        <p:spPr>
          <a:xfrm>
            <a:off x="9051722" y="4977719"/>
            <a:ext cx="1421388" cy="261610"/>
          </a:xfrm>
          <a:prstGeom prst="rect">
            <a:avLst/>
          </a:prstGeom>
          <a:solidFill>
            <a:schemeClr val="bg1"/>
          </a:solidFill>
        </p:spPr>
        <p:txBody>
          <a:bodyPr wrap="square" rtlCol="0">
            <a:spAutoFit/>
          </a:bodyPr>
          <a:lstStyle/>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Rangée (propriétaire)</a:t>
            </a:r>
          </a:p>
        </p:txBody>
      </p:sp>
      <p:sp>
        <p:nvSpPr>
          <p:cNvPr id="14" name="TextBox 13">
            <a:extLst>
              <a:ext uri="{FF2B5EF4-FFF2-40B4-BE49-F238E27FC236}">
                <a16:creationId xmlns:a16="http://schemas.microsoft.com/office/drawing/2014/main" id="{54827DE6-DDB4-E829-44B5-76C8FB13038A}"/>
              </a:ext>
            </a:extLst>
          </p:cNvPr>
          <p:cNvSpPr txBox="1"/>
          <p:nvPr>
            <p:custDataLst>
              <p:tags r:id="rId5"/>
            </p:custDataLst>
          </p:nvPr>
        </p:nvSpPr>
        <p:spPr>
          <a:xfrm>
            <a:off x="9051722" y="5229804"/>
            <a:ext cx="1543050" cy="261610"/>
          </a:xfrm>
          <a:prstGeom prst="rect">
            <a:avLst/>
          </a:prstGeom>
          <a:solidFill>
            <a:schemeClr val="bg1"/>
          </a:solidFill>
        </p:spPr>
        <p:txBody>
          <a:bodyPr wrap="square">
            <a:spAutoFit/>
          </a:bodyPr>
          <a:lstStyle/>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Appartement (locataire)</a:t>
            </a:r>
            <a:endParaRPr lang="fr-CA" sz="11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17" name="TextBox 16">
            <a:extLst>
              <a:ext uri="{FF2B5EF4-FFF2-40B4-BE49-F238E27FC236}">
                <a16:creationId xmlns:a16="http://schemas.microsoft.com/office/drawing/2014/main" id="{10B1BDE1-292D-FDE7-392E-01317FDFF6F0}"/>
              </a:ext>
            </a:extLst>
          </p:cNvPr>
          <p:cNvSpPr txBox="1"/>
          <p:nvPr>
            <p:custDataLst>
              <p:tags r:id="rId6"/>
            </p:custDataLst>
          </p:nvPr>
        </p:nvSpPr>
        <p:spPr>
          <a:xfrm>
            <a:off x="4233490" y="5254718"/>
            <a:ext cx="1283677" cy="246221"/>
          </a:xfrm>
          <a:prstGeom prst="rect">
            <a:avLst/>
          </a:prstGeom>
          <a:solidFill>
            <a:schemeClr val="bg1"/>
          </a:solidFill>
        </p:spPr>
        <p:txBody>
          <a:bodyPr wrap="square">
            <a:spAutoFit/>
          </a:bodyPr>
          <a:lstStyle/>
          <a:p>
            <a:r>
              <a:rPr lang="fr-CA" sz="1000" i="0" noProof="0" dirty="0">
                <a:solidFill>
                  <a:schemeClr val="bg1">
                    <a:lumMod val="50000"/>
                  </a:schemeClr>
                </a:solidFill>
                <a:effectLst/>
                <a:latin typeface="Source Sans Pro" panose="020B0503030403020204" pitchFamily="34" charset="0"/>
                <a:ea typeface="Source Sans Pro" panose="020B0503030403020204" pitchFamily="34" charset="0"/>
              </a:rPr>
              <a:t>Source : SCHL</a:t>
            </a:r>
            <a:endParaRPr lang="fr-CA" sz="1000" noProof="0"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8D46E687-869E-FDA2-0819-31888607DCC2}"/>
              </a:ext>
            </a:extLst>
          </p:cNvPr>
          <p:cNvSpPr txBox="1"/>
          <p:nvPr>
            <p:custDataLst>
              <p:tags r:id="rId7"/>
            </p:custDataLst>
          </p:nvPr>
        </p:nvSpPr>
        <p:spPr>
          <a:xfrm>
            <a:off x="9086329" y="5212675"/>
            <a:ext cx="1543050" cy="261610"/>
          </a:xfrm>
          <a:prstGeom prst="rect">
            <a:avLst/>
          </a:prstGeom>
          <a:solidFill>
            <a:schemeClr val="bg1"/>
          </a:solidFill>
        </p:spPr>
        <p:txBody>
          <a:bodyPr wrap="square">
            <a:spAutoFit/>
          </a:bodyPr>
          <a:lstStyle/>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Appartement (locataire)</a:t>
            </a:r>
            <a:endParaRPr lang="fr-CA" sz="11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pic>
        <p:nvPicPr>
          <p:cNvPr id="13" name="Picture 12">
            <a:extLst>
              <a:ext uri="{FF2B5EF4-FFF2-40B4-BE49-F238E27FC236}">
                <a16:creationId xmlns:a16="http://schemas.microsoft.com/office/drawing/2014/main" id="{BA199594-304A-E336-EC62-CC859E5F633E}"/>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rcRect t="-103" b="449"/>
          <a:stretch>
            <a:fillRect/>
          </a:stretch>
        </p:blipFill>
        <p:spPr>
          <a:xfrm>
            <a:off x="4233490" y="626438"/>
            <a:ext cx="7183187" cy="5200107"/>
          </a:xfrm>
          <a:prstGeom prst="rect">
            <a:avLst/>
          </a:prstGeom>
        </p:spPr>
      </p:pic>
      <p:graphicFrame>
        <p:nvGraphicFramePr>
          <p:cNvPr id="9" name="Table 8">
            <a:extLst>
              <a:ext uri="{FF2B5EF4-FFF2-40B4-BE49-F238E27FC236}">
                <a16:creationId xmlns:a16="http://schemas.microsoft.com/office/drawing/2014/main" id="{E4ECED0B-09F2-BEBE-8697-38432F7882D5}"/>
              </a:ext>
            </a:extLst>
          </p:cNvPr>
          <p:cNvGraphicFramePr>
            <a:graphicFrameLocks noGrp="1"/>
          </p:cNvGraphicFramePr>
          <p:nvPr>
            <p:custDataLst>
              <p:tags r:id="rId9"/>
            </p:custDataLst>
            <p:extLst>
              <p:ext uri="{D42A27DB-BD31-4B8C-83A1-F6EECF244321}">
                <p14:modId xmlns:p14="http://schemas.microsoft.com/office/powerpoint/2010/main" val="920506543"/>
              </p:ext>
            </p:extLst>
          </p:nvPr>
        </p:nvGraphicFramePr>
        <p:xfrm>
          <a:off x="4823523" y="4501501"/>
          <a:ext cx="6593157" cy="623710"/>
        </p:xfrm>
        <a:graphic>
          <a:graphicData uri="http://schemas.openxmlformats.org/drawingml/2006/table">
            <a:tbl>
              <a:tblPr firstRow="1" firstCol="1" bandRow="1">
                <a:tableStyleId>{5C22544A-7EE6-4342-B048-85BDC9FD1C3A}</a:tableStyleId>
              </a:tblPr>
              <a:tblGrid>
                <a:gridCol w="193582">
                  <a:extLst>
                    <a:ext uri="{9D8B030D-6E8A-4147-A177-3AD203B41FA5}">
                      <a16:colId xmlns:a16="http://schemas.microsoft.com/office/drawing/2014/main" val="166274105"/>
                    </a:ext>
                  </a:extLst>
                </a:gridCol>
                <a:gridCol w="206086">
                  <a:extLst>
                    <a:ext uri="{9D8B030D-6E8A-4147-A177-3AD203B41FA5}">
                      <a16:colId xmlns:a16="http://schemas.microsoft.com/office/drawing/2014/main" val="1870522829"/>
                    </a:ext>
                  </a:extLst>
                </a:gridCol>
                <a:gridCol w="206813">
                  <a:extLst>
                    <a:ext uri="{9D8B030D-6E8A-4147-A177-3AD203B41FA5}">
                      <a16:colId xmlns:a16="http://schemas.microsoft.com/office/drawing/2014/main" val="4001577176"/>
                    </a:ext>
                  </a:extLst>
                </a:gridCol>
                <a:gridCol w="206086">
                  <a:extLst>
                    <a:ext uri="{9D8B030D-6E8A-4147-A177-3AD203B41FA5}">
                      <a16:colId xmlns:a16="http://schemas.microsoft.com/office/drawing/2014/main" val="2619806878"/>
                    </a:ext>
                  </a:extLst>
                </a:gridCol>
                <a:gridCol w="206813">
                  <a:extLst>
                    <a:ext uri="{9D8B030D-6E8A-4147-A177-3AD203B41FA5}">
                      <a16:colId xmlns:a16="http://schemas.microsoft.com/office/drawing/2014/main" val="3231724260"/>
                    </a:ext>
                  </a:extLst>
                </a:gridCol>
                <a:gridCol w="206086">
                  <a:extLst>
                    <a:ext uri="{9D8B030D-6E8A-4147-A177-3AD203B41FA5}">
                      <a16:colId xmlns:a16="http://schemas.microsoft.com/office/drawing/2014/main" val="2125348776"/>
                    </a:ext>
                  </a:extLst>
                </a:gridCol>
                <a:gridCol w="240311">
                  <a:extLst>
                    <a:ext uri="{9D8B030D-6E8A-4147-A177-3AD203B41FA5}">
                      <a16:colId xmlns:a16="http://schemas.microsoft.com/office/drawing/2014/main" val="1099381042"/>
                    </a:ext>
                  </a:extLst>
                </a:gridCol>
                <a:gridCol w="275994">
                  <a:extLst>
                    <a:ext uri="{9D8B030D-6E8A-4147-A177-3AD203B41FA5}">
                      <a16:colId xmlns:a16="http://schemas.microsoft.com/office/drawing/2014/main" val="169905188"/>
                    </a:ext>
                  </a:extLst>
                </a:gridCol>
                <a:gridCol w="206813">
                  <a:extLst>
                    <a:ext uri="{9D8B030D-6E8A-4147-A177-3AD203B41FA5}">
                      <a16:colId xmlns:a16="http://schemas.microsoft.com/office/drawing/2014/main" val="978257949"/>
                    </a:ext>
                  </a:extLst>
                </a:gridCol>
                <a:gridCol w="206086">
                  <a:extLst>
                    <a:ext uri="{9D8B030D-6E8A-4147-A177-3AD203B41FA5}">
                      <a16:colId xmlns:a16="http://schemas.microsoft.com/office/drawing/2014/main" val="3467183335"/>
                    </a:ext>
                  </a:extLst>
                </a:gridCol>
                <a:gridCol w="206813">
                  <a:extLst>
                    <a:ext uri="{9D8B030D-6E8A-4147-A177-3AD203B41FA5}">
                      <a16:colId xmlns:a16="http://schemas.microsoft.com/office/drawing/2014/main" val="3001487487"/>
                    </a:ext>
                  </a:extLst>
                </a:gridCol>
                <a:gridCol w="206086">
                  <a:extLst>
                    <a:ext uri="{9D8B030D-6E8A-4147-A177-3AD203B41FA5}">
                      <a16:colId xmlns:a16="http://schemas.microsoft.com/office/drawing/2014/main" val="1841840128"/>
                    </a:ext>
                  </a:extLst>
                </a:gridCol>
                <a:gridCol w="206813">
                  <a:extLst>
                    <a:ext uri="{9D8B030D-6E8A-4147-A177-3AD203B41FA5}">
                      <a16:colId xmlns:a16="http://schemas.microsoft.com/office/drawing/2014/main" val="644377941"/>
                    </a:ext>
                  </a:extLst>
                </a:gridCol>
                <a:gridCol w="206086">
                  <a:extLst>
                    <a:ext uri="{9D8B030D-6E8A-4147-A177-3AD203B41FA5}">
                      <a16:colId xmlns:a16="http://schemas.microsoft.com/office/drawing/2014/main" val="2376034659"/>
                    </a:ext>
                  </a:extLst>
                </a:gridCol>
                <a:gridCol w="206813">
                  <a:extLst>
                    <a:ext uri="{9D8B030D-6E8A-4147-A177-3AD203B41FA5}">
                      <a16:colId xmlns:a16="http://schemas.microsoft.com/office/drawing/2014/main" val="1064934574"/>
                    </a:ext>
                  </a:extLst>
                </a:gridCol>
                <a:gridCol w="241040">
                  <a:extLst>
                    <a:ext uri="{9D8B030D-6E8A-4147-A177-3AD203B41FA5}">
                      <a16:colId xmlns:a16="http://schemas.microsoft.com/office/drawing/2014/main" val="725058060"/>
                    </a:ext>
                  </a:extLst>
                </a:gridCol>
                <a:gridCol w="274539">
                  <a:extLst>
                    <a:ext uri="{9D8B030D-6E8A-4147-A177-3AD203B41FA5}">
                      <a16:colId xmlns:a16="http://schemas.microsoft.com/office/drawing/2014/main" val="2841776119"/>
                    </a:ext>
                  </a:extLst>
                </a:gridCol>
                <a:gridCol w="206813">
                  <a:extLst>
                    <a:ext uri="{9D8B030D-6E8A-4147-A177-3AD203B41FA5}">
                      <a16:colId xmlns:a16="http://schemas.microsoft.com/office/drawing/2014/main" val="4104658547"/>
                    </a:ext>
                  </a:extLst>
                </a:gridCol>
                <a:gridCol w="206086">
                  <a:extLst>
                    <a:ext uri="{9D8B030D-6E8A-4147-A177-3AD203B41FA5}">
                      <a16:colId xmlns:a16="http://schemas.microsoft.com/office/drawing/2014/main" val="601853994"/>
                    </a:ext>
                  </a:extLst>
                </a:gridCol>
                <a:gridCol w="206813">
                  <a:extLst>
                    <a:ext uri="{9D8B030D-6E8A-4147-A177-3AD203B41FA5}">
                      <a16:colId xmlns:a16="http://schemas.microsoft.com/office/drawing/2014/main" val="2369734358"/>
                    </a:ext>
                  </a:extLst>
                </a:gridCol>
                <a:gridCol w="206086">
                  <a:extLst>
                    <a:ext uri="{9D8B030D-6E8A-4147-A177-3AD203B41FA5}">
                      <a16:colId xmlns:a16="http://schemas.microsoft.com/office/drawing/2014/main" val="3876330560"/>
                    </a:ext>
                  </a:extLst>
                </a:gridCol>
                <a:gridCol w="206813">
                  <a:extLst>
                    <a:ext uri="{9D8B030D-6E8A-4147-A177-3AD203B41FA5}">
                      <a16:colId xmlns:a16="http://schemas.microsoft.com/office/drawing/2014/main" val="2569410710"/>
                    </a:ext>
                  </a:extLst>
                </a:gridCol>
                <a:gridCol w="170403">
                  <a:extLst>
                    <a:ext uri="{9D8B030D-6E8A-4147-A177-3AD203B41FA5}">
                      <a16:colId xmlns:a16="http://schemas.microsoft.com/office/drawing/2014/main" val="2541559938"/>
                    </a:ext>
                  </a:extLst>
                </a:gridCol>
                <a:gridCol w="242497">
                  <a:extLst>
                    <a:ext uri="{9D8B030D-6E8A-4147-A177-3AD203B41FA5}">
                      <a16:colId xmlns:a16="http://schemas.microsoft.com/office/drawing/2014/main" val="1549164201"/>
                    </a:ext>
                  </a:extLst>
                </a:gridCol>
                <a:gridCol w="206086">
                  <a:extLst>
                    <a:ext uri="{9D8B030D-6E8A-4147-A177-3AD203B41FA5}">
                      <a16:colId xmlns:a16="http://schemas.microsoft.com/office/drawing/2014/main" val="1640871322"/>
                    </a:ext>
                  </a:extLst>
                </a:gridCol>
                <a:gridCol w="169676">
                  <a:extLst>
                    <a:ext uri="{9D8B030D-6E8A-4147-A177-3AD203B41FA5}">
                      <a16:colId xmlns:a16="http://schemas.microsoft.com/office/drawing/2014/main" val="990025262"/>
                    </a:ext>
                  </a:extLst>
                </a:gridCol>
                <a:gridCol w="236671">
                  <a:extLst>
                    <a:ext uri="{9D8B030D-6E8A-4147-A177-3AD203B41FA5}">
                      <a16:colId xmlns:a16="http://schemas.microsoft.com/office/drawing/2014/main" val="2380813230"/>
                    </a:ext>
                  </a:extLst>
                </a:gridCol>
                <a:gridCol w="213368">
                  <a:extLst>
                    <a:ext uri="{9D8B030D-6E8A-4147-A177-3AD203B41FA5}">
                      <a16:colId xmlns:a16="http://schemas.microsoft.com/office/drawing/2014/main" val="1938936077"/>
                    </a:ext>
                  </a:extLst>
                </a:gridCol>
                <a:gridCol w="206086">
                  <a:extLst>
                    <a:ext uri="{9D8B030D-6E8A-4147-A177-3AD203B41FA5}">
                      <a16:colId xmlns:a16="http://schemas.microsoft.com/office/drawing/2014/main" val="694771767"/>
                    </a:ext>
                  </a:extLst>
                </a:gridCol>
                <a:gridCol w="206813">
                  <a:extLst>
                    <a:ext uri="{9D8B030D-6E8A-4147-A177-3AD203B41FA5}">
                      <a16:colId xmlns:a16="http://schemas.microsoft.com/office/drawing/2014/main" val="4183486307"/>
                    </a:ext>
                  </a:extLst>
                </a:gridCol>
                <a:gridCol w="206086">
                  <a:extLst>
                    <a:ext uri="{9D8B030D-6E8A-4147-A177-3AD203B41FA5}">
                      <a16:colId xmlns:a16="http://schemas.microsoft.com/office/drawing/2014/main" val="3088514825"/>
                    </a:ext>
                  </a:extLst>
                </a:gridCol>
              </a:tblGrid>
              <a:tr h="623710">
                <a:tc>
                  <a:txBody>
                    <a:bodyPr/>
                    <a:lstStyle/>
                    <a:p>
                      <a:pPr algn="r">
                        <a:lnSpc>
                          <a:spcPct val="107000"/>
                        </a:lnSpc>
                        <a:spcAft>
                          <a:spcPts val="800"/>
                        </a:spcAft>
                        <a:buNone/>
                      </a:pPr>
                      <a:r>
                        <a:rPr lang="fr-CA" sz="900" b="0" kern="0" dirty="0">
                          <a:solidFill>
                            <a:schemeClr val="tx1"/>
                          </a:solidFill>
                          <a:effectLst/>
                        </a:rPr>
                        <a:t>Janv. 1990</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Mars 1991</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Mai 1992</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Juill. 1993</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Sept. 1994</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Nov. 1995</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Janv. 1997</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Mars 1998</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Août 1999</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Juill. 2000</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Sept. 2001</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Nov. 2002</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Janv. 2004</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Mars 2005</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Mai 2006</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Juill. 2007</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Sept. 2008</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Nov. 2009</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Janv. 2011</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Mars 2012</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Mai 2013</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9525"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Juill. 2014</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Sept. 2015</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Nov. 2016</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Janv. 2018</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Mars 2019</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Mai 2020</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Juill. 2021</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Sept. 2022</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Nov. 2023</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tc>
                  <a:txBody>
                    <a:bodyPr/>
                    <a:lstStyle/>
                    <a:p>
                      <a:pPr algn="r">
                        <a:lnSpc>
                          <a:spcPct val="107000"/>
                        </a:lnSpc>
                        <a:spcAft>
                          <a:spcPts val="800"/>
                        </a:spcAft>
                        <a:buNone/>
                      </a:pPr>
                      <a:r>
                        <a:rPr lang="fr-CA" sz="900" b="0" kern="0" dirty="0">
                          <a:solidFill>
                            <a:schemeClr val="tx1"/>
                          </a:solidFill>
                          <a:effectLst/>
                        </a:rPr>
                        <a:t>Janv. 2025</a:t>
                      </a:r>
                      <a:endParaRPr lang="fr-CA" sz="9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vert="vert270" anchor="b">
                    <a:solidFill>
                      <a:schemeClr val="bg1"/>
                    </a:solidFill>
                  </a:tcPr>
                </a:tc>
                <a:extLst>
                  <a:ext uri="{0D108BD9-81ED-4DB2-BD59-A6C34878D82A}">
                    <a16:rowId xmlns:a16="http://schemas.microsoft.com/office/drawing/2014/main" val="3642876474"/>
                  </a:ext>
                </a:extLst>
              </a:tr>
            </a:tbl>
          </a:graphicData>
        </a:graphic>
      </p:graphicFrame>
      <p:sp>
        <p:nvSpPr>
          <p:cNvPr id="8" name="TextBox 7">
            <a:extLst>
              <a:ext uri="{FF2B5EF4-FFF2-40B4-BE49-F238E27FC236}">
                <a16:creationId xmlns:a16="http://schemas.microsoft.com/office/drawing/2014/main" id="{2DB64FF8-7CB3-F542-5037-CF5309E675DE}"/>
              </a:ext>
            </a:extLst>
          </p:cNvPr>
          <p:cNvSpPr txBox="1"/>
          <p:nvPr>
            <p:custDataLst>
              <p:tags r:id="rId10"/>
            </p:custDataLst>
          </p:nvPr>
        </p:nvSpPr>
        <p:spPr>
          <a:xfrm>
            <a:off x="4535633" y="626438"/>
            <a:ext cx="7357196" cy="369332"/>
          </a:xfrm>
          <a:prstGeom prst="rect">
            <a:avLst/>
          </a:prstGeom>
          <a:solidFill>
            <a:schemeClr val="bg1"/>
          </a:solidFill>
        </p:spPr>
        <p:txBody>
          <a:bodyPr wrap="square" rtlCol="0">
            <a:spAutoFit/>
          </a:bodyPr>
          <a:lstStyle/>
          <a:p>
            <a:pPr algn="ctr"/>
            <a:r>
              <a:rPr lang="fr-CA"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  Nombre de logements achevés au Canada (toutes les RMR) (tendance-cycle)</a:t>
            </a:r>
          </a:p>
        </p:txBody>
      </p:sp>
      <p:sp>
        <p:nvSpPr>
          <p:cNvPr id="16" name="TextBox 15">
            <a:extLst>
              <a:ext uri="{FF2B5EF4-FFF2-40B4-BE49-F238E27FC236}">
                <a16:creationId xmlns:a16="http://schemas.microsoft.com/office/drawing/2014/main" id="{5AB5A1FA-DE17-05B2-CED4-9B3E6E12ABB0}"/>
              </a:ext>
            </a:extLst>
          </p:cNvPr>
          <p:cNvSpPr txBox="1"/>
          <p:nvPr>
            <p:custDataLst>
              <p:tags r:id="rId11"/>
            </p:custDataLst>
          </p:nvPr>
        </p:nvSpPr>
        <p:spPr>
          <a:xfrm>
            <a:off x="5868297" y="5205272"/>
            <a:ext cx="1272011" cy="523220"/>
          </a:xfrm>
          <a:prstGeom prst="rect">
            <a:avLst/>
          </a:prstGeom>
          <a:solidFill>
            <a:schemeClr val="bg1"/>
          </a:solidFill>
        </p:spPr>
        <p:txBody>
          <a:bodyPr wrap="square" rtlCol="0">
            <a:spAutoFit/>
          </a:bodyPr>
          <a:lstStyle/>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Individuelle</a:t>
            </a:r>
          </a:p>
          <a:p>
            <a:r>
              <a:rPr lang="fr-CA" sz="6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p>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Rangée (locataire)</a:t>
            </a:r>
            <a:endParaRPr lang="fr-CA" sz="11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18" name="TextBox 17">
            <a:extLst>
              <a:ext uri="{FF2B5EF4-FFF2-40B4-BE49-F238E27FC236}">
                <a16:creationId xmlns:a16="http://schemas.microsoft.com/office/drawing/2014/main" id="{4BA6C703-0FF3-1B16-FC5B-EC0210072957}"/>
              </a:ext>
            </a:extLst>
          </p:cNvPr>
          <p:cNvSpPr txBox="1"/>
          <p:nvPr>
            <p:custDataLst>
              <p:tags r:id="rId12"/>
            </p:custDataLst>
          </p:nvPr>
        </p:nvSpPr>
        <p:spPr>
          <a:xfrm>
            <a:off x="7301711" y="5193130"/>
            <a:ext cx="1473403" cy="523220"/>
          </a:xfrm>
          <a:prstGeom prst="rect">
            <a:avLst/>
          </a:prstGeom>
          <a:solidFill>
            <a:schemeClr val="bg1"/>
          </a:solidFill>
        </p:spPr>
        <p:txBody>
          <a:bodyPr wrap="square" rtlCol="0">
            <a:spAutoFit/>
          </a:bodyPr>
          <a:lstStyle/>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Jumelée (propriétaire)</a:t>
            </a:r>
          </a:p>
          <a:p>
            <a:r>
              <a:rPr lang="fr-CA" sz="6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p>
          <a:p>
            <a:r>
              <a:rPr lang="fr-CA" sz="11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Appartement (condo)</a:t>
            </a:r>
            <a:endParaRPr lang="fr-CA" sz="1100"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pic>
        <p:nvPicPr>
          <p:cNvPr id="21" name="Picture 20">
            <a:extLst>
              <a:ext uri="{FF2B5EF4-FFF2-40B4-BE49-F238E27FC236}">
                <a16:creationId xmlns:a16="http://schemas.microsoft.com/office/drawing/2014/main" id="{ADE1CCE7-4961-1AEC-B99C-4C6C35DBC353}"/>
              </a:ext>
            </a:extLst>
          </p:cNvPr>
          <p:cNvPicPr>
            <a:picLocks noChangeAspect="1"/>
          </p:cNvPicPr>
          <p:nvPr>
            <p:custDataLst>
              <p:tags r:id="rId13"/>
            </p:custDataLst>
          </p:nvPr>
        </p:nvPicPr>
        <p:blipFill>
          <a:blip r:embed="rId18"/>
          <a:stretch>
            <a:fillRect/>
          </a:stretch>
        </p:blipFill>
        <p:spPr>
          <a:xfrm>
            <a:off x="8714042" y="5162807"/>
            <a:ext cx="2876694" cy="520976"/>
          </a:xfrm>
          <a:prstGeom prst="rect">
            <a:avLst/>
          </a:prstGeom>
        </p:spPr>
      </p:pic>
      <p:sp>
        <p:nvSpPr>
          <p:cNvPr id="22" name="TextBox 21">
            <a:extLst>
              <a:ext uri="{FF2B5EF4-FFF2-40B4-BE49-F238E27FC236}">
                <a16:creationId xmlns:a16="http://schemas.microsoft.com/office/drawing/2014/main" id="{D3F193B1-FE79-4167-0822-3F11F324F61E}"/>
              </a:ext>
            </a:extLst>
          </p:cNvPr>
          <p:cNvSpPr txBox="1"/>
          <p:nvPr>
            <p:custDataLst>
              <p:tags r:id="rId14"/>
            </p:custDataLst>
          </p:nvPr>
        </p:nvSpPr>
        <p:spPr>
          <a:xfrm>
            <a:off x="4318961" y="5470129"/>
            <a:ext cx="1283677" cy="246221"/>
          </a:xfrm>
          <a:prstGeom prst="rect">
            <a:avLst/>
          </a:prstGeom>
          <a:solidFill>
            <a:schemeClr val="bg1"/>
          </a:solidFill>
        </p:spPr>
        <p:txBody>
          <a:bodyPr wrap="square">
            <a:spAutoFit/>
          </a:bodyPr>
          <a:lstStyle/>
          <a:p>
            <a:r>
              <a:rPr lang="fr-CA" sz="1000" i="0" noProof="0" dirty="0">
                <a:solidFill>
                  <a:schemeClr val="bg1">
                    <a:lumMod val="50000"/>
                  </a:schemeClr>
                </a:solidFill>
                <a:effectLst/>
                <a:latin typeface="Source Sans Pro" panose="020B0503030403020204" pitchFamily="34" charset="0"/>
                <a:ea typeface="Source Sans Pro" panose="020B0503030403020204" pitchFamily="34" charset="0"/>
              </a:rPr>
              <a:t>Source : SCHL</a:t>
            </a:r>
            <a:endParaRPr lang="fr-CA" sz="1000" noProof="0" dirty="0">
              <a:solidFill>
                <a:schemeClr val="bg1">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0097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A0AC-2D3D-67E3-82D8-047C04E384DA}"/>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70984EA5-1F6A-CEFC-B5AC-CBC101A776AB}"/>
              </a:ext>
            </a:extLst>
          </p:cNvPr>
          <p:cNvSpPr txBox="1">
            <a:spLocks/>
          </p:cNvSpPr>
          <p:nvPr>
            <p:custDataLst>
              <p:tags r:id="rId1"/>
            </p:custDataLst>
          </p:nvPr>
        </p:nvSpPr>
        <p:spPr>
          <a:xfrm>
            <a:off x="485950" y="646628"/>
            <a:ext cx="3430346" cy="33074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cap="all" noProof="0" dirty="0">
              <a:solidFill>
                <a:schemeClr val="bg1"/>
              </a:solidFill>
            </a:endParaRPr>
          </a:p>
        </p:txBody>
      </p:sp>
      <p:sp>
        <p:nvSpPr>
          <p:cNvPr id="15" name="TextBox 14">
            <a:extLst>
              <a:ext uri="{FF2B5EF4-FFF2-40B4-BE49-F238E27FC236}">
                <a16:creationId xmlns:a16="http://schemas.microsoft.com/office/drawing/2014/main" id="{4EBEA553-1A3D-8BE5-190E-E454FCBCFB99}"/>
              </a:ext>
            </a:extLst>
          </p:cNvPr>
          <p:cNvSpPr txBox="1"/>
          <p:nvPr>
            <p:custDataLst>
              <p:tags r:id="rId2"/>
            </p:custDataLst>
          </p:nvPr>
        </p:nvSpPr>
        <p:spPr>
          <a:xfrm>
            <a:off x="1895650" y="882232"/>
            <a:ext cx="539437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i="1" dirty="0">
                <a:solidFill>
                  <a:srgbClr val="FFFFFF"/>
                </a:solidFill>
                <a:latin typeface="Gill Sans Nova"/>
              </a:rPr>
              <a:t>Perception des Canadiens quant à l’avenir du logement</a:t>
            </a:r>
            <a:endParaRPr kumimoji="0" lang="fr-CA" b="0" i="1" u="none" strike="noStrike" kern="1200" cap="none" spc="0" normalizeH="0" baseline="0" noProof="0" dirty="0">
              <a:ln>
                <a:noFill/>
              </a:ln>
              <a:solidFill>
                <a:srgbClr val="FFFFFF"/>
              </a:solidFill>
              <a:effectLst/>
              <a:uLnTx/>
              <a:uFillTx/>
              <a:latin typeface="Gill Sans Nova"/>
              <a:ea typeface="+mn-ea"/>
              <a:cs typeface="+mn-cs"/>
            </a:endParaRPr>
          </a:p>
        </p:txBody>
      </p:sp>
      <p:graphicFrame>
        <p:nvGraphicFramePr>
          <p:cNvPr id="18" name="X:Which of the following housing policies or solutions do you think are most important for improving housing in Canada? (Select up to 4)" descr="a280ef2c-309a-4475-ac22-f5f6ff4113b3 X:Which of the following housing policies or solutions do you think are most important for improving housing in Canada? (Select up to 4)">
            <a:extLst>
              <a:ext uri="{FF2B5EF4-FFF2-40B4-BE49-F238E27FC236}">
                <a16:creationId xmlns:a16="http://schemas.microsoft.com/office/drawing/2014/main" id="{C5BA2ECD-0CC8-248C-C22D-0FDB3F2FA023}"/>
              </a:ext>
            </a:extLst>
          </p:cNvPr>
          <p:cNvGraphicFramePr>
            <a:graphicFrameLocks/>
          </p:cNvGraphicFramePr>
          <p:nvPr>
            <p:custDataLst>
              <p:tags r:id="rId3"/>
            </p:custDataLst>
            <p:extLst>
              <p:ext uri="{D42A27DB-BD31-4B8C-83A1-F6EECF244321}">
                <p14:modId xmlns:p14="http://schemas.microsoft.com/office/powerpoint/2010/main" val="3355204323"/>
              </p:ext>
            </p:extLst>
          </p:nvPr>
        </p:nvGraphicFramePr>
        <p:xfrm>
          <a:off x="-1223386" y="1542431"/>
          <a:ext cx="9601368" cy="5159705"/>
        </p:xfrm>
        <a:graphic>
          <a:graphicData uri="http://schemas.openxmlformats.org/drawingml/2006/chart">
            <c:chart xmlns:c="http://schemas.openxmlformats.org/drawingml/2006/chart" xmlns:r="http://schemas.openxmlformats.org/officeDocument/2006/relationships" r:id="rId9"/>
          </a:graphicData>
        </a:graphic>
      </p:graphicFrame>
      <p:pic>
        <p:nvPicPr>
          <p:cNvPr id="17" name="Picture 16">
            <a:extLst>
              <a:ext uri="{FF2B5EF4-FFF2-40B4-BE49-F238E27FC236}">
                <a16:creationId xmlns:a16="http://schemas.microsoft.com/office/drawing/2014/main" id="{05A39EFA-78F4-28E3-C466-CAF9F475D698}"/>
              </a:ext>
            </a:extLst>
          </p:cNvPr>
          <p:cNvPicPr>
            <a:picLocks noChangeAspect="1"/>
          </p:cNvPicPr>
          <p:nvPr>
            <p:custDataLst>
              <p:tags r:id="rId4"/>
            </p:custDataLst>
          </p:nvPr>
        </p:nvPicPr>
        <p:blipFill>
          <a:blip r:embed="rId10">
            <a:biLevel thresh="25000"/>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527699" y="367675"/>
            <a:ext cx="1178351" cy="514557"/>
          </a:xfrm>
          <a:prstGeom prst="rect">
            <a:avLst/>
          </a:prstGeom>
        </p:spPr>
      </p:pic>
      <p:grpSp>
        <p:nvGrpSpPr>
          <p:cNvPr id="7" name="Group 6">
            <a:extLst>
              <a:ext uri="{FF2B5EF4-FFF2-40B4-BE49-F238E27FC236}">
                <a16:creationId xmlns:a16="http://schemas.microsoft.com/office/drawing/2014/main" id="{DEB9A391-9937-0D08-7789-D354DB874B5D}"/>
              </a:ext>
            </a:extLst>
          </p:cNvPr>
          <p:cNvGrpSpPr/>
          <p:nvPr>
            <p:custDataLst>
              <p:tags r:id="rId5"/>
            </p:custDataLst>
          </p:nvPr>
        </p:nvGrpSpPr>
        <p:grpSpPr>
          <a:xfrm>
            <a:off x="7731763" y="1542431"/>
            <a:ext cx="3676057" cy="3961115"/>
            <a:chOff x="7615033" y="1598715"/>
            <a:chExt cx="3564061" cy="3586553"/>
          </a:xfrm>
        </p:grpSpPr>
        <p:sp>
          <p:nvSpPr>
            <p:cNvPr id="8" name="Snip Single Corner Rectangle 12">
              <a:extLst>
                <a:ext uri="{FF2B5EF4-FFF2-40B4-BE49-F238E27FC236}">
                  <a16:creationId xmlns:a16="http://schemas.microsoft.com/office/drawing/2014/main" id="{BBBC7B2C-4366-7F1D-740B-ED16B6746B19}"/>
                </a:ext>
              </a:extLst>
            </p:cNvPr>
            <p:cNvSpPr/>
            <p:nvPr/>
          </p:nvSpPr>
          <p:spPr>
            <a:xfrm flipV="1">
              <a:off x="7615033" y="1598715"/>
              <a:ext cx="3564061" cy="3586553"/>
            </a:xfrm>
            <a:prstGeom prst="snip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000" noProof="0" dirty="0"/>
            </a:p>
          </p:txBody>
        </p:sp>
        <p:sp>
          <p:nvSpPr>
            <p:cNvPr id="9" name="Text Placeholder 11">
              <a:extLst>
                <a:ext uri="{FF2B5EF4-FFF2-40B4-BE49-F238E27FC236}">
                  <a16:creationId xmlns:a16="http://schemas.microsoft.com/office/drawing/2014/main" id="{BE04857C-5BC3-75EB-9AAA-65AA06AA7E12}"/>
                </a:ext>
              </a:extLst>
            </p:cNvPr>
            <p:cNvSpPr txBox="1"/>
            <p:nvPr/>
          </p:nvSpPr>
          <p:spPr>
            <a:xfrm>
              <a:off x="7778880" y="1598715"/>
              <a:ext cx="3294723" cy="3586553"/>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fr-FR" sz="2000" b="1" noProof="0" dirty="0">
                  <a:solidFill>
                    <a:schemeClr val="tx1"/>
                  </a:solidFill>
                  <a:ea typeface="Source Sans Pro" panose="020B0503030403020204" pitchFamily="34" charset="0"/>
                </a:rPr>
                <a:t>Les Canadiens l’ont clairement exprimé </a:t>
              </a:r>
              <a:r>
                <a:rPr lang="fr-FR" sz="2000" b="1" u="sng" noProof="0" dirty="0">
                  <a:solidFill>
                    <a:schemeClr val="tx1"/>
                  </a:solidFill>
                  <a:ea typeface="Source Sans Pro" panose="020B0503030403020204" pitchFamily="34" charset="0"/>
                </a:rPr>
                <a:t>: </a:t>
              </a:r>
              <a:r>
                <a:rPr lang="fr-FR" sz="2000" noProof="0" dirty="0">
                  <a:solidFill>
                    <a:schemeClr val="tx1"/>
                  </a:solidFill>
                  <a:ea typeface="Source Sans Pro" panose="020B0503030403020204" pitchFamily="34" charset="0"/>
                </a:rPr>
                <a:t>l’accession à la propriété reste un </a:t>
              </a:r>
              <a:r>
                <a:rPr lang="fr-FR" sz="2000" b="1" u="sng" noProof="0" dirty="0">
                  <a:solidFill>
                    <a:schemeClr val="tx1"/>
                  </a:solidFill>
                  <a:ea typeface="Source Sans Pro" panose="020B0503030403020204" pitchFamily="34" charset="0"/>
                </a:rPr>
                <a:t>objectif important </a:t>
              </a:r>
              <a:r>
                <a:rPr lang="fr-FR" sz="2000" noProof="0" dirty="0">
                  <a:solidFill>
                    <a:schemeClr val="tx1"/>
                  </a:solidFill>
                  <a:ea typeface="Source Sans Pro" panose="020B0503030403020204" pitchFamily="34" charset="0"/>
                </a:rPr>
                <a:t>pour la majorité d’entre eux.</a:t>
              </a:r>
            </a:p>
            <a:p>
              <a:pPr lvl="0" algn="l"/>
              <a:endParaRPr lang="fr-CA" sz="2000" u="sng" noProof="0" dirty="0">
                <a:solidFill>
                  <a:schemeClr val="tx1"/>
                </a:solidFill>
                <a:ea typeface="Source Sans Pro" panose="020B0503030403020204" pitchFamily="34" charset="0"/>
              </a:endParaRPr>
            </a:p>
            <a:p>
              <a:pPr lvl="0" algn="l"/>
              <a:r>
                <a:rPr lang="fr-FR" sz="2000" dirty="0">
                  <a:solidFill>
                    <a:schemeClr val="tx1"/>
                  </a:solidFill>
                  <a:ea typeface="Source Sans Pro" panose="020B0503030403020204" pitchFamily="34" charset="0"/>
                </a:rPr>
                <a:t>P</a:t>
              </a:r>
              <a:r>
                <a:rPr lang="fr-FR" sz="2000" noProof="0" dirty="0">
                  <a:solidFill>
                    <a:schemeClr val="tx1"/>
                  </a:solidFill>
                  <a:ea typeface="Source Sans Pro" panose="020B0503030403020204" pitchFamily="34" charset="0"/>
                </a:rPr>
                <a:t>our rétablir l’accession à la propriété, il faut cibler les</a:t>
              </a:r>
            </a:p>
            <a:p>
              <a:pPr lvl="0" algn="l"/>
              <a:r>
                <a:rPr lang="fr-FR" sz="2000" noProof="0" dirty="0">
                  <a:solidFill>
                    <a:schemeClr val="tx1"/>
                  </a:solidFill>
                  <a:ea typeface="Source Sans Pro" panose="020B0503030403020204" pitchFamily="34" charset="0"/>
                </a:rPr>
                <a:t>logements intermédiaires manquants.</a:t>
              </a:r>
              <a:endParaRPr lang="fr-CA" sz="2000" noProof="0" dirty="0">
                <a:solidFill>
                  <a:schemeClr val="tx1"/>
                </a:solidFill>
                <a:ea typeface="Source Sans Pro" panose="020B0503030403020204" pitchFamily="34" charset="0"/>
              </a:endParaRPr>
            </a:p>
          </p:txBody>
        </p:sp>
      </p:grpSp>
      <p:sp>
        <p:nvSpPr>
          <p:cNvPr id="4" name="TextBox 3">
            <a:extLst>
              <a:ext uri="{FF2B5EF4-FFF2-40B4-BE49-F238E27FC236}">
                <a16:creationId xmlns:a16="http://schemas.microsoft.com/office/drawing/2014/main" id="{3FCDAACC-67BE-559C-3184-315A4F84CE0A}"/>
              </a:ext>
            </a:extLst>
          </p:cNvPr>
          <p:cNvSpPr txBox="1"/>
          <p:nvPr>
            <p:custDataLst>
              <p:tags r:id="rId6"/>
            </p:custDataLst>
          </p:nvPr>
        </p:nvSpPr>
        <p:spPr>
          <a:xfrm>
            <a:off x="178820" y="1527953"/>
            <a:ext cx="4585451" cy="1107996"/>
          </a:xfrm>
          <a:prstGeom prst="rect">
            <a:avLst/>
          </a:prstGeom>
          <a:solidFill>
            <a:srgbClr val="19171C"/>
          </a:solidFill>
        </p:spPr>
        <p:txBody>
          <a:bodyPr wrap="square" lIns="0" tIns="0" rIns="36000" bIns="0" rtlCol="0">
            <a:spAutoFit/>
          </a:bodyPr>
          <a:lstStyle/>
          <a:p>
            <a:r>
              <a:rPr lang="fr-CA" dirty="0">
                <a:solidFill>
                  <a:schemeClr val="bg1"/>
                </a:solidFill>
              </a:rPr>
              <a:t>Le Canada va devoir construire une plus grande diversité de logements pour répondre aux besoins des générations futures.</a:t>
            </a:r>
          </a:p>
          <a:p>
            <a:endParaRPr lang="fr-CA" dirty="0"/>
          </a:p>
        </p:txBody>
      </p:sp>
    </p:spTree>
    <p:extLst>
      <p:ext uri="{BB962C8B-B14F-4D97-AF65-F5344CB8AC3E}">
        <p14:creationId xmlns:p14="http://schemas.microsoft.com/office/powerpoint/2010/main" val="395222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B43E5-5513-0222-CB24-8FFCF09F1B0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718E1F3-1FC1-5202-D482-F790D3A58B4D}"/>
              </a:ext>
            </a:extLst>
          </p:cNvPr>
          <p:cNvSpPr txBox="1">
            <a:spLocks/>
          </p:cNvSpPr>
          <p:nvPr>
            <p:custDataLst>
              <p:tags r:id="rId1"/>
            </p:custDataLst>
          </p:nvPr>
        </p:nvSpPr>
        <p:spPr>
          <a:xfrm>
            <a:off x="554680" y="320611"/>
            <a:ext cx="10972800" cy="1143000"/>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pPr defTabSz="609585"/>
            <a:endParaRPr lang="fr-CA" sz="5867" noProof="0" dirty="0">
              <a:solidFill>
                <a:prstClr val="white"/>
              </a:solidFill>
            </a:endParaRPr>
          </a:p>
        </p:txBody>
      </p:sp>
      <p:sp>
        <p:nvSpPr>
          <p:cNvPr id="7" name="Title 1">
            <a:extLst>
              <a:ext uri="{FF2B5EF4-FFF2-40B4-BE49-F238E27FC236}">
                <a16:creationId xmlns:a16="http://schemas.microsoft.com/office/drawing/2014/main" id="{042409CF-615B-6897-C711-9FD12F012C56}"/>
              </a:ext>
            </a:extLst>
          </p:cNvPr>
          <p:cNvSpPr txBox="1">
            <a:spLocks/>
          </p:cNvSpPr>
          <p:nvPr>
            <p:custDataLst>
              <p:tags r:id="rId2"/>
            </p:custDataLst>
          </p:nvPr>
        </p:nvSpPr>
        <p:spPr>
          <a:xfrm>
            <a:off x="664520" y="997500"/>
            <a:ext cx="9939216" cy="628791"/>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pPr defTabSz="609585"/>
            <a:r>
              <a:rPr lang="fr-CA" noProof="0" dirty="0">
                <a:solidFill>
                  <a:prstClr val="white"/>
                </a:solidFill>
              </a:rPr>
              <a:t>Recommandation de nos membres : </a:t>
            </a:r>
          </a:p>
        </p:txBody>
      </p:sp>
      <p:grpSp>
        <p:nvGrpSpPr>
          <p:cNvPr id="11" name="Group 10">
            <a:extLst>
              <a:ext uri="{FF2B5EF4-FFF2-40B4-BE49-F238E27FC236}">
                <a16:creationId xmlns:a16="http://schemas.microsoft.com/office/drawing/2014/main" id="{6C112D9E-3AB1-3F50-F1D6-EA9D0085EC04}"/>
              </a:ext>
            </a:extLst>
          </p:cNvPr>
          <p:cNvGrpSpPr>
            <a:grpSpLocks/>
          </p:cNvGrpSpPr>
          <p:nvPr>
            <p:custDataLst>
              <p:tags r:id="rId3"/>
            </p:custDataLst>
          </p:nvPr>
        </p:nvGrpSpPr>
        <p:grpSpPr>
          <a:xfrm>
            <a:off x="3471863" y="1626293"/>
            <a:ext cx="8084192" cy="2600325"/>
            <a:chOff x="7463546" y="1482661"/>
            <a:chExt cx="3564061" cy="3702610"/>
          </a:xfrm>
        </p:grpSpPr>
        <p:sp>
          <p:nvSpPr>
            <p:cNvPr id="6" name="Snip Single Corner Rectangle 12">
              <a:extLst>
                <a:ext uri="{FF2B5EF4-FFF2-40B4-BE49-F238E27FC236}">
                  <a16:creationId xmlns:a16="http://schemas.microsoft.com/office/drawing/2014/main" id="{4A1CCCA9-A5C5-49CD-4374-A1447DD97C57}"/>
                </a:ext>
              </a:extLst>
            </p:cNvPr>
            <p:cNvSpPr>
              <a:spLocks/>
            </p:cNvSpPr>
            <p:nvPr/>
          </p:nvSpPr>
          <p:spPr>
            <a:xfrm flipV="1">
              <a:off x="7463546" y="1482661"/>
              <a:ext cx="3564061" cy="3702610"/>
            </a:xfrm>
            <a:prstGeom prst="snip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9" name="Text Placeholder 11">
              <a:extLst>
                <a:ext uri="{FF2B5EF4-FFF2-40B4-BE49-F238E27FC236}">
                  <a16:creationId xmlns:a16="http://schemas.microsoft.com/office/drawing/2014/main" id="{0B70C6C3-45C2-2B14-24C1-7A01FF94D67C}"/>
                </a:ext>
              </a:extLst>
            </p:cNvPr>
            <p:cNvSpPr txBox="1">
              <a:spLocks/>
            </p:cNvSpPr>
            <p:nvPr/>
          </p:nvSpPr>
          <p:spPr>
            <a:xfrm>
              <a:off x="7733886" y="1482662"/>
              <a:ext cx="3116138" cy="3702609"/>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09585">
                <a:spcBef>
                  <a:spcPts val="3200"/>
                </a:spcBef>
              </a:pPr>
              <a:r>
                <a:rPr lang="fr-CA" sz="1800" noProof="0" dirty="0">
                  <a:solidFill>
                    <a:schemeClr val="tx1"/>
                  </a:solidFill>
                </a:rPr>
                <a:t>Collaborer avec les provinces et les territoires pour lancer une </a:t>
              </a:r>
              <a:r>
                <a:rPr lang="fr-CA" sz="1800" i="1" noProof="0" dirty="0">
                  <a:solidFill>
                    <a:schemeClr val="tx1"/>
                  </a:solidFill>
                </a:rPr>
                <a:t>Stratégie nationale sur le logement 2.0</a:t>
              </a:r>
              <a:r>
                <a:rPr lang="fr-CA" sz="1800" noProof="0" dirty="0">
                  <a:solidFill>
                    <a:schemeClr val="tx1"/>
                  </a:solidFill>
                </a:rPr>
                <a:t>, soit une stratégie qui accorde la priorité au choix en matière de logement en tant qu’objectif national dans tout le continuum du logement, y compris un objectif national visant à rétablir l’accession à la propriété grâce à des logements intermédiaires, et qui aborde l’ensemble des enjeux liés au logement, de la lutte contre l’itinérance jusqu’au rétablissement du parcours vers l’accession à la propriété pour des générations de Canadiens. Cela doit inclure des mandats clairement définis et axés sur les résultats, tant pour Maisons Canada que pour la Société canadienne d’hypothèques et de logement.</a:t>
              </a:r>
            </a:p>
          </p:txBody>
        </p:sp>
      </p:grpSp>
      <p:sp>
        <p:nvSpPr>
          <p:cNvPr id="10" name="Title 1">
            <a:extLst>
              <a:ext uri="{FF2B5EF4-FFF2-40B4-BE49-F238E27FC236}">
                <a16:creationId xmlns:a16="http://schemas.microsoft.com/office/drawing/2014/main" id="{CE61CDA1-853A-C917-DA6C-5A00D369FD2D}"/>
              </a:ext>
            </a:extLst>
          </p:cNvPr>
          <p:cNvSpPr txBox="1">
            <a:spLocks/>
          </p:cNvSpPr>
          <p:nvPr>
            <p:custDataLst>
              <p:tags r:id="rId4"/>
            </p:custDataLst>
          </p:nvPr>
        </p:nvSpPr>
        <p:spPr>
          <a:xfrm>
            <a:off x="5436221" y="2627117"/>
            <a:ext cx="6755779" cy="3706847"/>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pPr defTabSz="609585">
              <a:spcBef>
                <a:spcPts val="3200"/>
              </a:spcBef>
            </a:pPr>
            <a:endParaRPr lang="fr-CA" sz="2400" b="1" noProof="0" dirty="0">
              <a:solidFill>
                <a:prstClr val="white"/>
              </a:solidFill>
              <a:latin typeface="Source Sans Pro" panose="020B0503030403020204" pitchFamily="34" charset="0"/>
            </a:endParaRPr>
          </a:p>
        </p:txBody>
      </p:sp>
      <p:sp>
        <p:nvSpPr>
          <p:cNvPr id="13" name="TextBox 12">
            <a:extLst>
              <a:ext uri="{FF2B5EF4-FFF2-40B4-BE49-F238E27FC236}">
                <a16:creationId xmlns:a16="http://schemas.microsoft.com/office/drawing/2014/main" id="{0429F20B-BE07-A836-513F-8F394339B268}"/>
              </a:ext>
            </a:extLst>
          </p:cNvPr>
          <p:cNvSpPr txBox="1"/>
          <p:nvPr>
            <p:custDataLst>
              <p:tags r:id="rId5"/>
            </p:custDataLst>
          </p:nvPr>
        </p:nvSpPr>
        <p:spPr>
          <a:xfrm>
            <a:off x="664520" y="4480540"/>
            <a:ext cx="11115675" cy="1200329"/>
          </a:xfrm>
          <a:prstGeom prst="rect">
            <a:avLst/>
          </a:prstGeom>
          <a:noFill/>
        </p:spPr>
        <p:txBody>
          <a:bodyPr wrap="square">
            <a:spAutoFit/>
          </a:bodyPr>
          <a:lstStyle/>
          <a:p>
            <a:pPr defTabSz="966612"/>
            <a:r>
              <a:rPr lang="fr-CA" noProof="0" dirty="0">
                <a:solidFill>
                  <a:schemeClr val="bg1"/>
                </a:solidFill>
                <a:latin typeface="Source Sans Pro" panose="020B0503030403020204" pitchFamily="34" charset="0"/>
                <a:ea typeface="Source Sans Pro" panose="020B0503030403020204" pitchFamily="34" charset="0"/>
              </a:rPr>
              <a:t>D’un océan à l’autre, les courtiers et agents immobiliers canadiens rencontrent des députés et recommandent au gouvernement fédéral de s’associer aux gouvernements provinciaux et territoriaux pour lancer une </a:t>
            </a:r>
            <a:r>
              <a:rPr lang="fr-CA" i="1" noProof="0" dirty="0">
                <a:solidFill>
                  <a:schemeClr val="bg1"/>
                </a:solidFill>
                <a:latin typeface="Source Sans Pro" panose="020B0503030403020204" pitchFamily="34" charset="0"/>
                <a:ea typeface="Source Sans Pro" panose="020B0503030403020204" pitchFamily="34" charset="0"/>
              </a:rPr>
              <a:t>Stratégie nationale sur le logement 2.0, </a:t>
            </a:r>
            <a:r>
              <a:rPr lang="fr-CA" noProof="0" dirty="0">
                <a:solidFill>
                  <a:schemeClr val="bg1"/>
                </a:solidFill>
                <a:latin typeface="Source Sans Pro" panose="020B0503030403020204" pitchFamily="34" charset="0"/>
                <a:ea typeface="Source Sans Pro" panose="020B0503030403020204" pitchFamily="34" charset="0"/>
              </a:rPr>
              <a:t>avec pour</a:t>
            </a:r>
            <a:r>
              <a:rPr lang="fr-CA" b="1" noProof="0" dirty="0">
                <a:solidFill>
                  <a:schemeClr val="bg1"/>
                </a:solidFill>
                <a:latin typeface="Source Sans Pro" panose="020B0503030403020204" pitchFamily="34" charset="0"/>
                <a:ea typeface="Source Sans Pro" panose="020B0503030403020204" pitchFamily="34" charset="0"/>
              </a:rPr>
              <a:t> objectif commun de rétablir la voie vers l’accession à la propriété grâce aux logements intermédiaires</a:t>
            </a:r>
            <a:r>
              <a:rPr lang="fr-CA" noProof="0" dirty="0">
                <a:solidFill>
                  <a:schemeClr val="bg1"/>
                </a:solidFill>
                <a:latin typeface="Source Sans Pro" panose="020B0503030403020204" pitchFamily="34" charset="0"/>
                <a:ea typeface="Source Sans Pro" panose="020B0503030403020204" pitchFamily="34" charset="0"/>
              </a:rPr>
              <a:t>.</a:t>
            </a:r>
            <a:r>
              <a:rPr lang="fr-CA" b="1" noProof="0" dirty="0">
                <a:solidFill>
                  <a:schemeClr val="bg1"/>
                </a:solidFill>
                <a:latin typeface="Source Sans Pro" panose="020B0503030403020204" pitchFamily="34" charset="0"/>
                <a:ea typeface="Source Sans Pro" panose="020B0503030403020204" pitchFamily="34" charset="0"/>
              </a:rPr>
              <a:t> </a:t>
            </a:r>
          </a:p>
        </p:txBody>
      </p:sp>
      <p:pic>
        <p:nvPicPr>
          <p:cNvPr id="17" name="Picture Placeholder 2">
            <a:extLst>
              <a:ext uri="{FF2B5EF4-FFF2-40B4-BE49-F238E27FC236}">
                <a16:creationId xmlns:a16="http://schemas.microsoft.com/office/drawing/2014/main" id="{F4B88DA7-2F92-A4DA-AD4F-F2A52B0DF5BC}"/>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rcRect l="10286" t="1110" r="19340" b="1110"/>
          <a:stretch>
            <a:fillRect/>
          </a:stretch>
        </p:blipFill>
        <p:spPr>
          <a:xfrm>
            <a:off x="664520" y="1626292"/>
            <a:ext cx="2807342" cy="2600324"/>
          </a:xfrm>
          <a:prstGeom prst="rect">
            <a:avLst/>
          </a:prstGeom>
        </p:spPr>
      </p:pic>
    </p:spTree>
    <p:extLst>
      <p:ext uri="{BB962C8B-B14F-4D97-AF65-F5344CB8AC3E}">
        <p14:creationId xmlns:p14="http://schemas.microsoft.com/office/powerpoint/2010/main" val="128722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0A3B-FB3A-29AA-2A08-333BFF9BFCB4}"/>
              </a:ext>
            </a:extLst>
          </p:cNvPr>
          <p:cNvSpPr>
            <a:spLocks noGrp="1"/>
          </p:cNvSpPr>
          <p:nvPr>
            <p:ph type="title"/>
            <p:custDataLst>
              <p:tags r:id="rId1"/>
            </p:custDataLst>
          </p:nvPr>
        </p:nvSpPr>
        <p:spPr/>
        <p:txBody>
          <a:bodyPr/>
          <a:lstStyle/>
          <a:p>
            <a:r>
              <a:rPr lang="fr-CA" noProof="0" dirty="0"/>
              <a:t>Merci!</a:t>
            </a:r>
          </a:p>
        </p:txBody>
      </p:sp>
    </p:spTree>
    <p:extLst>
      <p:ext uri="{BB962C8B-B14F-4D97-AF65-F5344CB8AC3E}">
        <p14:creationId xmlns:p14="http://schemas.microsoft.com/office/powerpoint/2010/main" val="227492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8D1FF-AA1D-5B7E-3059-A6B4793657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AFD770-ED1A-C8BA-261E-5499C6E9AC75}"/>
              </a:ext>
            </a:extLst>
          </p:cNvPr>
          <p:cNvPicPr>
            <a:picLocks noChangeAspect="1"/>
          </p:cNvPicPr>
          <p:nvPr>
            <p:custDataLst>
              <p:tags r:id="rId1"/>
            </p:custDataLst>
          </p:nvPr>
        </p:nvPicPr>
        <p:blipFill>
          <a:blip r:embed="rId8"/>
          <a:srcRect t="25457" b="-4972"/>
          <a:stretch>
            <a:fillRect/>
          </a:stretch>
        </p:blipFill>
        <p:spPr>
          <a:xfrm>
            <a:off x="0" y="152460"/>
            <a:ext cx="12192000" cy="3482379"/>
          </a:xfrm>
          <a:prstGeom prst="rect">
            <a:avLst/>
          </a:prstGeom>
        </p:spPr>
      </p:pic>
      <p:sp>
        <p:nvSpPr>
          <p:cNvPr id="23" name="TextBox 22">
            <a:extLst>
              <a:ext uri="{FF2B5EF4-FFF2-40B4-BE49-F238E27FC236}">
                <a16:creationId xmlns:a16="http://schemas.microsoft.com/office/drawing/2014/main" id="{8F6E6A3E-787A-27F3-A811-C1AA9EFC709B}"/>
              </a:ext>
            </a:extLst>
          </p:cNvPr>
          <p:cNvSpPr txBox="1">
            <a:spLocks/>
          </p:cNvSpPr>
          <p:nvPr>
            <p:custDataLst>
              <p:tags r:id="rId2"/>
            </p:custDataLst>
          </p:nvPr>
        </p:nvSpPr>
        <p:spPr>
          <a:xfrm>
            <a:off x="563418" y="2847970"/>
            <a:ext cx="10504632" cy="1077218"/>
          </a:xfrm>
          <a:prstGeom prst="rect">
            <a:avLst/>
          </a:prstGeom>
          <a:noFill/>
        </p:spPr>
        <p:txBody>
          <a:bodyPr wrap="square">
            <a:spAutoFit/>
          </a:bodyPr>
          <a:lstStyle/>
          <a:p>
            <a:r>
              <a:rPr lang="fr-CA" sz="3200" b="1" i="0" u="none" strike="noStrike" baseline="0" noProof="0" dirty="0">
                <a:solidFill>
                  <a:srgbClr val="FFFFFF"/>
                </a:solidFill>
                <a:latin typeface="Gill Sans Nova" panose="020B0602020104020203" pitchFamily="34" charset="0"/>
              </a:rPr>
              <a:t>La situation du logement au Canada : </a:t>
            </a:r>
          </a:p>
          <a:p>
            <a:r>
              <a:rPr lang="fr-CA" sz="3200" b="1" i="0" u="none" strike="noStrike" baseline="0" noProof="0" dirty="0">
                <a:solidFill>
                  <a:srgbClr val="FFFFFF"/>
                </a:solidFill>
                <a:latin typeface="Gill Sans Nova" panose="020B0602020104020203" pitchFamily="34" charset="0"/>
              </a:rPr>
              <a:t>logement, politique et pression publique</a:t>
            </a:r>
          </a:p>
        </p:txBody>
      </p:sp>
      <p:grpSp>
        <p:nvGrpSpPr>
          <p:cNvPr id="16" name="Group 15">
            <a:extLst>
              <a:ext uri="{FF2B5EF4-FFF2-40B4-BE49-F238E27FC236}">
                <a16:creationId xmlns:a16="http://schemas.microsoft.com/office/drawing/2014/main" id="{356C62C8-E8BC-0FF1-4368-D360C0D745D9}"/>
              </a:ext>
            </a:extLst>
          </p:cNvPr>
          <p:cNvGrpSpPr>
            <a:grpSpLocks/>
          </p:cNvGrpSpPr>
          <p:nvPr>
            <p:custDataLst>
              <p:tags r:id="rId3"/>
            </p:custDataLst>
          </p:nvPr>
        </p:nvGrpSpPr>
        <p:grpSpPr>
          <a:xfrm>
            <a:off x="111007" y="3819525"/>
            <a:ext cx="11409454" cy="2056618"/>
            <a:chOff x="111008" y="3911496"/>
            <a:chExt cx="11409454" cy="1597766"/>
          </a:xfrm>
        </p:grpSpPr>
        <p:sp>
          <p:nvSpPr>
            <p:cNvPr id="9" name="Text Placeholder 11">
              <a:extLst>
                <a:ext uri="{FF2B5EF4-FFF2-40B4-BE49-F238E27FC236}">
                  <a16:creationId xmlns:a16="http://schemas.microsoft.com/office/drawing/2014/main" id="{03D88F7B-FF4E-3403-DEAD-1FE733651599}"/>
                </a:ext>
              </a:extLst>
            </p:cNvPr>
            <p:cNvSpPr txBox="1">
              <a:spLocks/>
            </p:cNvSpPr>
            <p:nvPr/>
          </p:nvSpPr>
          <p:spPr>
            <a:xfrm>
              <a:off x="111008" y="3911496"/>
              <a:ext cx="5626602" cy="1597766"/>
            </a:xfrm>
            <a:prstGeom prst="rect">
              <a:avLst/>
            </a:prstGeom>
            <a:ln>
              <a:noFill/>
            </a:ln>
          </p:spPr>
          <p:txBody>
            <a:bodyPr vert="horz" lIns="91440" tIns="45720" rIns="91440" bIns="45720" rtlCol="0" anchor="ctr">
              <a:noAutofit/>
            </a:bodyPr>
            <a:lstStyle>
              <a:defPPr>
                <a:defRPr lang="en-US"/>
              </a:defPPr>
              <a:lvl1pPr marL="0" algn="r"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6612"/>
              <a:r>
                <a:rPr lang="fr-CA" b="1" u="sng" noProof="0" dirty="0">
                  <a:solidFill>
                    <a:schemeClr val="bg1"/>
                  </a:solidFill>
                  <a:latin typeface="Gill Sans Nova" panose="020B0602020104020203" pitchFamily="34" charset="0"/>
                </a:rPr>
                <a:t>Méthodologie </a:t>
              </a:r>
            </a:p>
            <a:p>
              <a:pPr marL="361950" lvl="1" indent="-180975" defTabSz="447675">
                <a:buFont typeface="Arial" panose="020B0604020202020204" pitchFamily="34" charset="0"/>
                <a:buChar char="•"/>
              </a:pPr>
              <a:r>
                <a:rPr lang="fr-CA" sz="1600" noProof="0" dirty="0">
                  <a:solidFill>
                    <a:schemeClr val="bg1"/>
                  </a:solidFill>
                  <a:latin typeface="Gill Sans Nova" panose="020B0602020104020203" pitchFamily="34" charset="0"/>
                </a:rPr>
                <a:t>Taille de l’échantillon : 3 900 Canadiens âgés de 18 et plus</a:t>
              </a:r>
            </a:p>
            <a:p>
              <a:pPr marL="361950" lvl="1" indent="-180975" defTabSz="447675">
                <a:buFont typeface="Arial" panose="020B0604020202020204" pitchFamily="34" charset="0"/>
                <a:buChar char="•"/>
              </a:pPr>
              <a:r>
                <a:rPr lang="fr-CA" sz="1600" noProof="0" dirty="0">
                  <a:solidFill>
                    <a:schemeClr val="bg1"/>
                  </a:solidFill>
                  <a:latin typeface="Gill Sans Nova" panose="020B0602020104020203" pitchFamily="34" charset="0"/>
                </a:rPr>
                <a:t>Les répondants âgés de 18 à 44 ans ont été surreprésentés  (18-29 ans, n=1 175 et 30-44 ans, n=1 325) au</a:t>
              </a:r>
              <a:r>
                <a:rPr lang="fr-CA" sz="1600" dirty="0">
                  <a:solidFill>
                    <a:schemeClr val="bg1"/>
                  </a:solidFill>
                  <a:latin typeface="Gill Sans Nova" panose="020B0602020104020203" pitchFamily="34" charset="0"/>
                </a:rPr>
                <a:t>-delà de la répartition naturelle au sein de l’échantillon de 3 900 répondants</a:t>
              </a:r>
            </a:p>
            <a:p>
              <a:pPr marL="361950" lvl="1" indent="-180975" defTabSz="447675">
                <a:buFont typeface="Arial" panose="020B0604020202020204" pitchFamily="34" charset="0"/>
                <a:buChar char="•"/>
              </a:pPr>
              <a:r>
                <a:rPr lang="fr-CA" sz="1600" dirty="0">
                  <a:solidFill>
                    <a:schemeClr val="bg1"/>
                  </a:solidFill>
                  <a:latin typeface="Gill Sans Nova" panose="020B0602020104020203" pitchFamily="34" charset="0"/>
                </a:rPr>
                <a:t>Période de collecte du sondage : du 5 au 16 septembre 2025</a:t>
              </a:r>
            </a:p>
            <a:p>
              <a:pPr marL="361950" lvl="1" indent="-180975" defTabSz="447675">
                <a:buFont typeface="Arial" panose="020B0604020202020204" pitchFamily="34" charset="0"/>
                <a:buChar char="•"/>
              </a:pPr>
              <a:r>
                <a:rPr lang="fr-CA" sz="1600" dirty="0">
                  <a:solidFill>
                    <a:schemeClr val="bg1"/>
                  </a:solidFill>
                  <a:latin typeface="Gill Sans Nova" panose="020B0602020104020203" pitchFamily="34" charset="0"/>
                </a:rPr>
                <a:t>Marge d’erreur : +/- 1,57 %,</a:t>
              </a:r>
              <a:r>
                <a:rPr lang="fr-CA" sz="1600" noProof="0" dirty="0">
                  <a:solidFill>
                    <a:schemeClr val="bg1"/>
                  </a:solidFill>
                  <a:latin typeface="Gill Sans Nova" panose="020B0602020104020203" pitchFamily="34" charset="0"/>
                </a:rPr>
                <a:t> 19 fois sur 20</a:t>
              </a:r>
            </a:p>
          </p:txBody>
        </p:sp>
        <p:sp>
          <p:nvSpPr>
            <p:cNvPr id="15" name="TextBox 14">
              <a:extLst>
                <a:ext uri="{FF2B5EF4-FFF2-40B4-BE49-F238E27FC236}">
                  <a16:creationId xmlns:a16="http://schemas.microsoft.com/office/drawing/2014/main" id="{695DA2EB-EC01-9A67-2451-4581376B2A9C}"/>
                </a:ext>
              </a:extLst>
            </p:cNvPr>
            <p:cNvSpPr txBox="1">
              <a:spLocks/>
            </p:cNvSpPr>
            <p:nvPr/>
          </p:nvSpPr>
          <p:spPr>
            <a:xfrm>
              <a:off x="5737610" y="4280547"/>
              <a:ext cx="5782852" cy="830997"/>
            </a:xfrm>
            <a:prstGeom prst="rect">
              <a:avLst/>
            </a:prstGeom>
            <a:noFill/>
          </p:spPr>
          <p:txBody>
            <a:bodyPr wrap="square">
              <a:spAutoFit/>
            </a:bodyPr>
            <a:lstStyle/>
            <a:p>
              <a:pPr marL="285750" lvl="1" indent="-285750" defTabSz="447675">
                <a:buFont typeface="Arial" panose="020B0604020202020204" pitchFamily="34" charset="0"/>
                <a:buChar char="•"/>
              </a:pPr>
              <a:r>
                <a:rPr lang="fr-CA" sz="1600" noProof="0" dirty="0">
                  <a:solidFill>
                    <a:schemeClr val="bg1"/>
                  </a:solidFill>
                  <a:latin typeface="Gill Sans Nova" panose="020B0602020104020203" pitchFamily="34" charset="0"/>
                </a:rPr>
                <a:t>Les données ont été pondérées en fonction de l’âge, du sexe, du niveau d’éducation et de la région</a:t>
              </a:r>
            </a:p>
            <a:p>
              <a:pPr marL="285750" lvl="1" indent="-285750" defTabSz="447675">
                <a:buFont typeface="Arial" panose="020B0604020202020204" pitchFamily="34" charset="0"/>
                <a:buChar char="•"/>
              </a:pPr>
              <a:r>
                <a:rPr lang="fr-CA" sz="1600" noProof="0" dirty="0">
                  <a:solidFill>
                    <a:schemeClr val="bg1"/>
                  </a:solidFill>
                  <a:latin typeface="Gill Sans Nova" panose="020B0602020104020203" pitchFamily="34" charset="0"/>
                </a:rPr>
                <a:t>Les totaux peuvent ne pas totaliser 100 en raison de l’arrondissement</a:t>
              </a:r>
            </a:p>
          </p:txBody>
        </p:sp>
      </p:grpSp>
      <p:sp>
        <p:nvSpPr>
          <p:cNvPr id="18" name="TextBox 17">
            <a:extLst>
              <a:ext uri="{FF2B5EF4-FFF2-40B4-BE49-F238E27FC236}">
                <a16:creationId xmlns:a16="http://schemas.microsoft.com/office/drawing/2014/main" id="{46AC920D-1177-876A-E7ED-16A2ACEF9B93}"/>
              </a:ext>
            </a:extLst>
          </p:cNvPr>
          <p:cNvSpPr txBox="1">
            <a:spLocks/>
          </p:cNvSpPr>
          <p:nvPr>
            <p:custDataLst>
              <p:tags r:id="rId4"/>
            </p:custDataLst>
          </p:nvPr>
        </p:nvSpPr>
        <p:spPr>
          <a:xfrm>
            <a:off x="9455498" y="3038475"/>
            <a:ext cx="2064963" cy="781050"/>
          </a:xfrm>
          <a:prstGeom prst="rect">
            <a:avLst/>
          </a:prstGeom>
          <a:noFill/>
          <a:ln>
            <a:solidFill>
              <a:schemeClr val="bg1"/>
            </a:solidFill>
          </a:ln>
        </p:spPr>
        <p:txBody>
          <a:bodyPr wrap="square" anchor="ctr">
            <a:noAutofit/>
          </a:bodyPr>
          <a:lstStyle/>
          <a:p>
            <a:pPr algn="r"/>
            <a:r>
              <a:rPr lang="fr-CA" sz="1400" b="1" i="0" u="none" strike="noStrike" baseline="0" noProof="0" dirty="0">
                <a:solidFill>
                  <a:srgbClr val="FFFFFF"/>
                </a:solidFill>
                <a:latin typeface="Gill Sans Nova" panose="020B0602020104020203" pitchFamily="34" charset="0"/>
              </a:rPr>
              <a:t>CANADIENS</a:t>
            </a:r>
          </a:p>
          <a:p>
            <a:pPr algn="r"/>
            <a:r>
              <a:rPr lang="fr-CA" sz="1400" noProof="0" dirty="0">
                <a:solidFill>
                  <a:srgbClr val="FFFFFF"/>
                </a:solidFill>
                <a:latin typeface="Gill Sans Nova" panose="020B0602020104020203" pitchFamily="34" charset="0"/>
              </a:rPr>
              <a:t>Préparé pour l’ACI</a:t>
            </a:r>
          </a:p>
          <a:p>
            <a:pPr algn="r"/>
            <a:r>
              <a:rPr lang="fr-CA" sz="1400" noProof="0" dirty="0">
                <a:solidFill>
                  <a:srgbClr val="FFFFFF"/>
                </a:solidFill>
                <a:latin typeface="Gill Sans Nova" panose="020B0602020104020203" pitchFamily="34" charset="0"/>
              </a:rPr>
              <a:t>Octobre 2025</a:t>
            </a:r>
            <a:endParaRPr lang="fr-CA" sz="1400" noProof="0" dirty="0"/>
          </a:p>
        </p:txBody>
      </p:sp>
      <p:sp>
        <p:nvSpPr>
          <p:cNvPr id="20" name="TextBox 19">
            <a:extLst>
              <a:ext uri="{FF2B5EF4-FFF2-40B4-BE49-F238E27FC236}">
                <a16:creationId xmlns:a16="http://schemas.microsoft.com/office/drawing/2014/main" id="{DDE1FA5E-D1C4-5AF7-CCB4-1F9A26B74916}"/>
              </a:ext>
            </a:extLst>
          </p:cNvPr>
          <p:cNvSpPr txBox="1">
            <a:spLocks/>
          </p:cNvSpPr>
          <p:nvPr>
            <p:custDataLst>
              <p:tags r:id="rId5"/>
            </p:custDataLst>
          </p:nvPr>
        </p:nvSpPr>
        <p:spPr>
          <a:xfrm>
            <a:off x="9455498" y="3854083"/>
            <a:ext cx="2064963" cy="261610"/>
          </a:xfrm>
          <a:prstGeom prst="rect">
            <a:avLst/>
          </a:prstGeom>
          <a:noFill/>
        </p:spPr>
        <p:txBody>
          <a:bodyPr wrap="square">
            <a:spAutoFit/>
          </a:bodyPr>
          <a:lstStyle/>
          <a:p>
            <a:pPr marL="180975" lvl="1" algn="r" defTabSz="447675"/>
            <a:r>
              <a:rPr lang="fr-CA" sz="1100" noProof="0" dirty="0">
                <a:solidFill>
                  <a:schemeClr val="bg1"/>
                </a:solidFill>
                <a:latin typeface="Gill Sans Nova" panose="020B0602020104020203" pitchFamily="34" charset="0"/>
              </a:rPr>
              <a:t>CONTACT : info@abacus.ca</a:t>
            </a:r>
          </a:p>
        </p:txBody>
      </p:sp>
    </p:spTree>
    <p:extLst>
      <p:ext uri="{BB962C8B-B14F-4D97-AF65-F5344CB8AC3E}">
        <p14:creationId xmlns:p14="http://schemas.microsoft.com/office/powerpoint/2010/main" val="350393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64CF1-C0E1-E05D-527F-6257E46EB6FD}"/>
            </a:ext>
          </a:extLst>
        </p:cNvPr>
        <p:cNvGrpSpPr/>
        <p:nvPr/>
      </p:nvGrpSpPr>
      <p:grpSpPr>
        <a:xfrm>
          <a:off x="0" y="0"/>
          <a:ext cx="0" cy="0"/>
          <a:chOff x="0" y="0"/>
          <a:chExt cx="0" cy="0"/>
        </a:xfrm>
      </p:grpSpPr>
      <p:sp>
        <p:nvSpPr>
          <p:cNvPr id="6" name="Text Placeholder 11">
            <a:extLst>
              <a:ext uri="{FF2B5EF4-FFF2-40B4-BE49-F238E27FC236}">
                <a16:creationId xmlns:a16="http://schemas.microsoft.com/office/drawing/2014/main" id="{88B8D3B6-5EBD-289A-C7D6-32F049FE4071}"/>
              </a:ext>
            </a:extLst>
          </p:cNvPr>
          <p:cNvSpPr txBox="1">
            <a:spLocks noGrp="1" noRot="1" noMove="1" noResize="1" noEditPoints="1" noAdjustHandles="1" noChangeArrowheads="1" noChangeShapeType="1"/>
          </p:cNvSpPr>
          <p:nvPr>
            <p:custDataLst>
              <p:tags r:id="rId1"/>
            </p:custDataLst>
          </p:nvPr>
        </p:nvSpPr>
        <p:spPr>
          <a:xfrm>
            <a:off x="642785" y="645178"/>
            <a:ext cx="4380605" cy="1998381"/>
          </a:xfrm>
          <a:prstGeom prst="rect">
            <a:avLst/>
          </a:prstGeom>
          <a:ln>
            <a:noFill/>
          </a:ln>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3000" b="1" noProof="0" dirty="0">
                <a:solidFill>
                  <a:schemeClr val="tx1"/>
                </a:solidFill>
                <a:ea typeface="Source Sans Pro Black" panose="020B0803030403020204" pitchFamily="34" charset="0"/>
              </a:rPr>
              <a:t>Depuis 2011, le taux d’accession à la propriété </a:t>
            </a:r>
            <a:r>
              <a:rPr lang="fr-CA" sz="3000" b="1" noProof="0" dirty="0">
                <a:solidFill>
                  <a:srgbClr val="C00000"/>
                </a:solidFill>
                <a:ea typeface="Source Sans Pro Black" panose="020B0803030403020204" pitchFamily="34" charset="0"/>
              </a:rPr>
              <a:t>ne cesse de baisser</a:t>
            </a:r>
            <a:r>
              <a:rPr lang="fr-CA" sz="3000" b="1" noProof="0" dirty="0">
                <a:solidFill>
                  <a:schemeClr val="tx1"/>
                </a:solidFill>
                <a:ea typeface="Source Sans Pro Black" panose="020B0803030403020204" pitchFamily="34" charset="0"/>
              </a:rPr>
              <a:t> partout au Canada. </a:t>
            </a:r>
          </a:p>
        </p:txBody>
      </p:sp>
      <p:grpSp>
        <p:nvGrpSpPr>
          <p:cNvPr id="32" name="Group 31">
            <a:extLst>
              <a:ext uri="{FF2B5EF4-FFF2-40B4-BE49-F238E27FC236}">
                <a16:creationId xmlns:a16="http://schemas.microsoft.com/office/drawing/2014/main" id="{7BDA9F14-42D4-E420-1294-CC8D4172235F}"/>
              </a:ext>
            </a:extLst>
          </p:cNvPr>
          <p:cNvGrpSpPr>
            <a:grpSpLocks noGrp="1" noUngrp="1" noRot="1" noMove="1" noResize="1"/>
          </p:cNvGrpSpPr>
          <p:nvPr>
            <p:custDataLst>
              <p:tags r:id="rId2"/>
            </p:custDataLst>
          </p:nvPr>
        </p:nvGrpSpPr>
        <p:grpSpPr>
          <a:xfrm>
            <a:off x="642785" y="2917774"/>
            <a:ext cx="4019264" cy="2593335"/>
            <a:chOff x="657885" y="2959101"/>
            <a:chExt cx="4439307" cy="2873152"/>
          </a:xfrm>
        </p:grpSpPr>
        <p:pic>
          <p:nvPicPr>
            <p:cNvPr id="26" name="Picture 25">
              <a:extLst>
                <a:ext uri="{FF2B5EF4-FFF2-40B4-BE49-F238E27FC236}">
                  <a16:creationId xmlns:a16="http://schemas.microsoft.com/office/drawing/2014/main" id="{F207A9D1-DB43-94F0-CC42-D03D1C4F95B5}"/>
                </a:ext>
              </a:extLst>
            </p:cNvPr>
            <p:cNvPicPr>
              <a:picLocks noGrp="1" noRot="1" noChangeAspect="1" noMove="1" noResize="1" noEditPoints="1" noAdjustHandles="1" noChangeArrowheads="1" noChangeShapeType="1" noCrop="1"/>
            </p:cNvPicPr>
            <p:nvPr/>
          </p:nvPicPr>
          <p:blipFill>
            <a:blip r:embed="rId24"/>
            <a:srcRect t="9677"/>
            <a:stretch>
              <a:fillRect/>
            </a:stretch>
          </p:blipFill>
          <p:spPr>
            <a:xfrm>
              <a:off x="657885" y="2959101"/>
              <a:ext cx="4380606" cy="2873152"/>
            </a:xfrm>
            <a:prstGeom prst="rect">
              <a:avLst/>
            </a:prstGeom>
          </p:spPr>
        </p:pic>
        <p:cxnSp>
          <p:nvCxnSpPr>
            <p:cNvPr id="27" name="Straight Arrow Connector 26">
              <a:extLst>
                <a:ext uri="{FF2B5EF4-FFF2-40B4-BE49-F238E27FC236}">
                  <a16:creationId xmlns:a16="http://schemas.microsoft.com/office/drawing/2014/main" id="{35252A42-7EA1-676D-AF20-5FB1182BEB00}"/>
                </a:ext>
              </a:extLst>
            </p:cNvPr>
            <p:cNvCxnSpPr>
              <a:cxnSpLocks noGrp="1" noRot="1" noMove="1" noResize="1" noEditPoints="1" noAdjustHandles="1" noChangeArrowheads="1" noChangeShapeType="1"/>
            </p:cNvCxnSpPr>
            <p:nvPr/>
          </p:nvCxnSpPr>
          <p:spPr>
            <a:xfrm>
              <a:off x="4176224" y="3056443"/>
              <a:ext cx="920968" cy="451466"/>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37" name="Rectangle 36">
            <a:extLst>
              <a:ext uri="{FF2B5EF4-FFF2-40B4-BE49-F238E27FC236}">
                <a16:creationId xmlns:a16="http://schemas.microsoft.com/office/drawing/2014/main" id="{54E9AB18-D66D-F16B-DA2F-0FAE11CF6FAC}"/>
              </a:ext>
            </a:extLst>
          </p:cNvPr>
          <p:cNvSpPr>
            <a:spLocks noGrp="1" noRot="1" noMove="1" noResize="1" noEditPoints="1" noAdjustHandles="1" noChangeArrowheads="1" noChangeShapeType="1"/>
          </p:cNvSpPr>
          <p:nvPr>
            <p:custDataLst>
              <p:tags r:id="rId3"/>
            </p:custDataLst>
          </p:nvPr>
        </p:nvSpPr>
        <p:spPr>
          <a:xfrm>
            <a:off x="10706100" y="579998"/>
            <a:ext cx="1333500" cy="1210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800" noProof="0" dirty="0">
              <a:solidFill>
                <a:schemeClr val="tx1"/>
              </a:solidFill>
              <a:latin typeface="Source Sans Pro Light" panose="020B0403030403020204" pitchFamily="34" charset="0"/>
              <a:ea typeface="Source Sans Pro Light" panose="020B0403030403020204" pitchFamily="34" charset="0"/>
            </a:endParaRPr>
          </a:p>
        </p:txBody>
      </p:sp>
      <p:sp>
        <p:nvSpPr>
          <p:cNvPr id="41" name="Rectangle 40">
            <a:extLst>
              <a:ext uri="{FF2B5EF4-FFF2-40B4-BE49-F238E27FC236}">
                <a16:creationId xmlns:a16="http://schemas.microsoft.com/office/drawing/2014/main" id="{18C73298-CC05-3897-0360-0130F224080C}"/>
              </a:ext>
            </a:extLst>
          </p:cNvPr>
          <p:cNvSpPr>
            <a:spLocks noGrp="1" noRot="1" noMove="1" noResize="1" noEditPoints="1" noAdjustHandles="1" noChangeArrowheads="1" noChangeShapeType="1"/>
          </p:cNvSpPr>
          <p:nvPr>
            <p:custDataLst>
              <p:tags r:id="rId4"/>
            </p:custDataLst>
          </p:nvPr>
        </p:nvSpPr>
        <p:spPr>
          <a:xfrm>
            <a:off x="9705843" y="4838447"/>
            <a:ext cx="1845861" cy="635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sz="800" noProof="0" dirty="0">
                <a:solidFill>
                  <a:schemeClr val="tx1"/>
                </a:solidFill>
                <a:latin typeface="Source Sans Pro Light" panose="020B0403030403020204" pitchFamily="34" charset="0"/>
                <a:ea typeface="Source Sans Pro Light" panose="020B0403030403020204" pitchFamily="34" charset="0"/>
              </a:rPr>
              <a:t>Sources : Enquête nationale auprès des</a:t>
            </a:r>
            <a:r>
              <a:rPr lang="fr-CA" sz="800" noProof="0" dirty="0">
                <a:solidFill>
                  <a:schemeClr val="bg1">
                    <a:lumMod val="50000"/>
                  </a:schemeClr>
                </a:solidFill>
                <a:latin typeface="Source Sans Pro Light" panose="020B0403030403020204" pitchFamily="34" charset="0"/>
                <a:ea typeface="Source Sans Pro Light" panose="020B0403030403020204" pitchFamily="34" charset="0"/>
              </a:rPr>
              <a:t> ménages, 2011; Recensement de la population, 2021</a:t>
            </a:r>
          </a:p>
        </p:txBody>
      </p:sp>
      <p:pic>
        <p:nvPicPr>
          <p:cNvPr id="13" name="Picture 12">
            <a:extLst>
              <a:ext uri="{FF2B5EF4-FFF2-40B4-BE49-F238E27FC236}">
                <a16:creationId xmlns:a16="http://schemas.microsoft.com/office/drawing/2014/main" id="{54D274CB-2DC6-F2A7-7801-ABF7294D3148}"/>
              </a:ext>
            </a:extLst>
          </p:cNvPr>
          <p:cNvPicPr/>
          <p:nvPr>
            <p:custDataLst>
              <p:tags r:id="rId5"/>
            </p:custDataLst>
          </p:nvPr>
        </p:nvPicPr>
        <p:blipFill>
          <a:blip r:embed="rId25"/>
          <a:srcRect l="63705" t="79279" r="27264" b="9047"/>
          <a:stretch>
            <a:fillRect/>
          </a:stretch>
        </p:blipFill>
        <p:spPr>
          <a:xfrm>
            <a:off x="9444236" y="4179135"/>
            <a:ext cx="696924" cy="677412"/>
          </a:xfrm>
          <a:prstGeom prst="roundRect">
            <a:avLst>
              <a:gd name="adj" fmla="val 9965"/>
            </a:avLst>
          </a:prstGeom>
        </p:spPr>
      </p:pic>
      <p:sp>
        <p:nvSpPr>
          <p:cNvPr id="14" name="Text Placeholder 1">
            <a:extLst>
              <a:ext uri="{FF2B5EF4-FFF2-40B4-BE49-F238E27FC236}">
                <a16:creationId xmlns:a16="http://schemas.microsoft.com/office/drawing/2014/main" id="{9A939E04-49CC-837E-F916-022C009A2939}"/>
              </a:ext>
            </a:extLst>
          </p:cNvPr>
          <p:cNvSpPr txBox="1"/>
          <p:nvPr>
            <p:custDataLst>
              <p:tags r:id="rId6"/>
            </p:custDataLst>
          </p:nvPr>
        </p:nvSpPr>
        <p:spPr>
          <a:xfrm>
            <a:off x="10142938" y="1976757"/>
            <a:ext cx="1980400" cy="4223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sz="800" noProof="0" dirty="0">
              <a:solidFill>
                <a:schemeClr val="tx1"/>
              </a:solidFill>
            </a:endParaRPr>
          </a:p>
        </p:txBody>
      </p:sp>
      <p:pic>
        <p:nvPicPr>
          <p:cNvPr id="18" name="Picture 17">
            <a:extLst>
              <a:ext uri="{FF2B5EF4-FFF2-40B4-BE49-F238E27FC236}">
                <a16:creationId xmlns:a16="http://schemas.microsoft.com/office/drawing/2014/main" id="{C78EEC5A-3FF6-F7F7-DF64-4E38C2F670B7}"/>
              </a:ext>
            </a:extLst>
          </p:cNvPr>
          <p:cNvPicPr/>
          <p:nvPr>
            <p:custDataLst>
              <p:tags r:id="rId7"/>
            </p:custDataLst>
          </p:nvPr>
        </p:nvPicPr>
        <p:blipFill>
          <a:blip r:embed="rId25"/>
          <a:srcRect l="64278" t="79567" r="28280" b="15205"/>
          <a:stretch>
            <a:fillRect/>
          </a:stretch>
        </p:blipFill>
        <p:spPr>
          <a:xfrm>
            <a:off x="9501732" y="4195305"/>
            <a:ext cx="557213" cy="302316"/>
          </a:xfrm>
          <a:prstGeom prst="rect">
            <a:avLst/>
          </a:prstGeom>
          <a:solidFill>
            <a:schemeClr val="bg1"/>
          </a:solidFill>
        </p:spPr>
      </p:pic>
      <p:sp>
        <p:nvSpPr>
          <p:cNvPr id="7" name="TextBox 6">
            <a:extLst>
              <a:ext uri="{FF2B5EF4-FFF2-40B4-BE49-F238E27FC236}">
                <a16:creationId xmlns:a16="http://schemas.microsoft.com/office/drawing/2014/main" id="{D8841494-6AA9-B9C3-1FD1-D1E5EA85B2F8}"/>
              </a:ext>
            </a:extLst>
          </p:cNvPr>
          <p:cNvSpPr txBox="1"/>
          <p:nvPr>
            <p:custDataLst>
              <p:tags r:id="rId8"/>
            </p:custDataLst>
          </p:nvPr>
        </p:nvSpPr>
        <p:spPr>
          <a:xfrm>
            <a:off x="711277" y="5297041"/>
            <a:ext cx="1374698" cy="215444"/>
          </a:xfrm>
          <a:prstGeom prst="rect">
            <a:avLst/>
          </a:prstGeom>
          <a:solidFill>
            <a:schemeClr val="bg1"/>
          </a:solidFill>
        </p:spPr>
        <p:txBody>
          <a:bodyPr wrap="square" rtlCol="0">
            <a:spAutoFit/>
          </a:bodyPr>
          <a:lstStyle/>
          <a:p>
            <a:pPr algn="ctr"/>
            <a:r>
              <a:rPr lang="fr-CA" sz="800" noProof="0" dirty="0">
                <a:solidFill>
                  <a:schemeClr val="bg1">
                    <a:lumMod val="50000"/>
                  </a:schemeClr>
                </a:solidFill>
                <a:latin typeface="Source Sans Pro Light" panose="020B0403030403020204" pitchFamily="34" charset="0"/>
                <a:ea typeface="Source Sans Pro Light" panose="020B0403030403020204" pitchFamily="34" charset="0"/>
              </a:rPr>
              <a:t>Source : Statistique Canada</a:t>
            </a:r>
            <a:endParaRPr lang="fr-CA" sz="800" b="1" noProof="0" dirty="0">
              <a:solidFill>
                <a:schemeClr val="bg1">
                  <a:lumMod val="50000"/>
                </a:schemeClr>
              </a:solidFill>
              <a:latin typeface="Source Sans Pro Light" panose="020B0403030403020204" pitchFamily="34" charset="0"/>
              <a:ea typeface="Source Sans Pro Light" panose="020B0403030403020204" pitchFamily="34" charset="0"/>
            </a:endParaRPr>
          </a:p>
        </p:txBody>
      </p:sp>
      <p:sp>
        <p:nvSpPr>
          <p:cNvPr id="3" name="TextBox 2">
            <a:extLst>
              <a:ext uri="{FF2B5EF4-FFF2-40B4-BE49-F238E27FC236}">
                <a16:creationId xmlns:a16="http://schemas.microsoft.com/office/drawing/2014/main" id="{6BE51E05-18A6-F494-847A-D867279EB28B}"/>
              </a:ext>
            </a:extLst>
          </p:cNvPr>
          <p:cNvSpPr txBox="1"/>
          <p:nvPr>
            <p:custDataLst>
              <p:tags r:id="rId9"/>
            </p:custDataLst>
          </p:nvPr>
        </p:nvSpPr>
        <p:spPr>
          <a:xfrm>
            <a:off x="570588" y="2915712"/>
            <a:ext cx="424015" cy="230832"/>
          </a:xfrm>
          <a:prstGeom prst="rect">
            <a:avLst/>
          </a:prstGeom>
          <a:solidFill>
            <a:schemeClr val="bg1"/>
          </a:solidFill>
        </p:spPr>
        <p:txBody>
          <a:bodyPr wrap="square" rtlCol="0">
            <a:spAutoFit/>
          </a:bodyPr>
          <a:lstStyle/>
          <a:p>
            <a:r>
              <a:rPr lang="fr-CA" sz="900" dirty="0"/>
              <a:t>70 %</a:t>
            </a:r>
          </a:p>
        </p:txBody>
      </p:sp>
      <p:sp>
        <p:nvSpPr>
          <p:cNvPr id="8" name="TextBox 7">
            <a:extLst>
              <a:ext uri="{FF2B5EF4-FFF2-40B4-BE49-F238E27FC236}">
                <a16:creationId xmlns:a16="http://schemas.microsoft.com/office/drawing/2014/main" id="{7AD0C1E7-7FCC-2619-DA7D-A50D2EA83AF4}"/>
              </a:ext>
            </a:extLst>
          </p:cNvPr>
          <p:cNvSpPr txBox="1"/>
          <p:nvPr>
            <p:custDataLst>
              <p:tags r:id="rId10"/>
            </p:custDataLst>
          </p:nvPr>
        </p:nvSpPr>
        <p:spPr>
          <a:xfrm>
            <a:off x="552391" y="3658584"/>
            <a:ext cx="424015" cy="230832"/>
          </a:xfrm>
          <a:prstGeom prst="rect">
            <a:avLst/>
          </a:prstGeom>
          <a:solidFill>
            <a:schemeClr val="bg1"/>
          </a:solidFill>
        </p:spPr>
        <p:txBody>
          <a:bodyPr wrap="square" rtlCol="0">
            <a:spAutoFit/>
          </a:bodyPr>
          <a:lstStyle/>
          <a:p>
            <a:r>
              <a:rPr lang="fr-CA" sz="900" dirty="0"/>
              <a:t>64 %</a:t>
            </a:r>
          </a:p>
        </p:txBody>
      </p:sp>
      <p:sp>
        <p:nvSpPr>
          <p:cNvPr id="12" name="TextBox 11">
            <a:extLst>
              <a:ext uri="{FF2B5EF4-FFF2-40B4-BE49-F238E27FC236}">
                <a16:creationId xmlns:a16="http://schemas.microsoft.com/office/drawing/2014/main" id="{9F42518A-A477-9535-68DC-8C2C0CB60D03}"/>
              </a:ext>
            </a:extLst>
          </p:cNvPr>
          <p:cNvSpPr txBox="1"/>
          <p:nvPr>
            <p:custDataLst>
              <p:tags r:id="rId11"/>
            </p:custDataLst>
          </p:nvPr>
        </p:nvSpPr>
        <p:spPr>
          <a:xfrm>
            <a:off x="560570" y="3924517"/>
            <a:ext cx="424015" cy="230832"/>
          </a:xfrm>
          <a:prstGeom prst="rect">
            <a:avLst/>
          </a:prstGeom>
          <a:solidFill>
            <a:schemeClr val="bg1"/>
          </a:solidFill>
        </p:spPr>
        <p:txBody>
          <a:bodyPr wrap="square" rtlCol="0">
            <a:spAutoFit/>
          </a:bodyPr>
          <a:lstStyle/>
          <a:p>
            <a:r>
              <a:rPr lang="fr-CA" sz="900" dirty="0"/>
              <a:t>62 %</a:t>
            </a:r>
          </a:p>
        </p:txBody>
      </p:sp>
      <p:sp>
        <p:nvSpPr>
          <p:cNvPr id="15" name="TextBox 14">
            <a:extLst>
              <a:ext uri="{FF2B5EF4-FFF2-40B4-BE49-F238E27FC236}">
                <a16:creationId xmlns:a16="http://schemas.microsoft.com/office/drawing/2014/main" id="{91752D59-ACEB-E5E2-6510-7352A14CDAF3}"/>
              </a:ext>
            </a:extLst>
          </p:cNvPr>
          <p:cNvSpPr txBox="1"/>
          <p:nvPr>
            <p:custDataLst>
              <p:tags r:id="rId12"/>
            </p:custDataLst>
          </p:nvPr>
        </p:nvSpPr>
        <p:spPr>
          <a:xfrm>
            <a:off x="552392" y="4153731"/>
            <a:ext cx="424015" cy="230832"/>
          </a:xfrm>
          <a:prstGeom prst="rect">
            <a:avLst/>
          </a:prstGeom>
          <a:solidFill>
            <a:schemeClr val="bg1"/>
          </a:solidFill>
        </p:spPr>
        <p:txBody>
          <a:bodyPr wrap="square" rtlCol="0">
            <a:spAutoFit/>
          </a:bodyPr>
          <a:lstStyle/>
          <a:p>
            <a:r>
              <a:rPr lang="fr-CA" sz="900" dirty="0"/>
              <a:t>60 %</a:t>
            </a:r>
          </a:p>
        </p:txBody>
      </p:sp>
      <p:sp>
        <p:nvSpPr>
          <p:cNvPr id="19" name="TextBox 18">
            <a:extLst>
              <a:ext uri="{FF2B5EF4-FFF2-40B4-BE49-F238E27FC236}">
                <a16:creationId xmlns:a16="http://schemas.microsoft.com/office/drawing/2014/main" id="{FC24EC53-5439-02AB-BE62-7C9F281C4540}"/>
              </a:ext>
            </a:extLst>
          </p:cNvPr>
          <p:cNvSpPr txBox="1"/>
          <p:nvPr>
            <p:custDataLst>
              <p:tags r:id="rId13"/>
            </p:custDataLst>
          </p:nvPr>
        </p:nvSpPr>
        <p:spPr>
          <a:xfrm>
            <a:off x="560570" y="4406849"/>
            <a:ext cx="424015" cy="230832"/>
          </a:xfrm>
          <a:prstGeom prst="rect">
            <a:avLst/>
          </a:prstGeom>
          <a:solidFill>
            <a:schemeClr val="bg1"/>
          </a:solidFill>
        </p:spPr>
        <p:txBody>
          <a:bodyPr wrap="square" rtlCol="0">
            <a:spAutoFit/>
          </a:bodyPr>
          <a:lstStyle/>
          <a:p>
            <a:r>
              <a:rPr lang="fr-CA" sz="900" dirty="0"/>
              <a:t>58 %</a:t>
            </a:r>
          </a:p>
        </p:txBody>
      </p:sp>
      <p:sp>
        <p:nvSpPr>
          <p:cNvPr id="20" name="TextBox 19">
            <a:extLst>
              <a:ext uri="{FF2B5EF4-FFF2-40B4-BE49-F238E27FC236}">
                <a16:creationId xmlns:a16="http://schemas.microsoft.com/office/drawing/2014/main" id="{7555BF50-579E-A71D-FCF5-C04D2D5AA6F1}"/>
              </a:ext>
            </a:extLst>
          </p:cNvPr>
          <p:cNvSpPr txBox="1"/>
          <p:nvPr>
            <p:custDataLst>
              <p:tags r:id="rId14"/>
            </p:custDataLst>
          </p:nvPr>
        </p:nvSpPr>
        <p:spPr>
          <a:xfrm>
            <a:off x="561891" y="4671943"/>
            <a:ext cx="424015" cy="230832"/>
          </a:xfrm>
          <a:prstGeom prst="rect">
            <a:avLst/>
          </a:prstGeom>
          <a:solidFill>
            <a:schemeClr val="bg1"/>
          </a:solidFill>
        </p:spPr>
        <p:txBody>
          <a:bodyPr wrap="square" rtlCol="0">
            <a:spAutoFit/>
          </a:bodyPr>
          <a:lstStyle/>
          <a:p>
            <a:r>
              <a:rPr lang="fr-CA" sz="900" dirty="0"/>
              <a:t>56 %</a:t>
            </a:r>
          </a:p>
        </p:txBody>
      </p:sp>
      <p:sp>
        <p:nvSpPr>
          <p:cNvPr id="21" name="TextBox 20">
            <a:extLst>
              <a:ext uri="{FF2B5EF4-FFF2-40B4-BE49-F238E27FC236}">
                <a16:creationId xmlns:a16="http://schemas.microsoft.com/office/drawing/2014/main" id="{C4BB6A31-FFF9-ECF4-13A1-F55E9C5C471C}"/>
              </a:ext>
            </a:extLst>
          </p:cNvPr>
          <p:cNvSpPr txBox="1"/>
          <p:nvPr>
            <p:custDataLst>
              <p:tags r:id="rId15"/>
            </p:custDataLst>
          </p:nvPr>
        </p:nvSpPr>
        <p:spPr>
          <a:xfrm>
            <a:off x="569816" y="4914812"/>
            <a:ext cx="424015" cy="230832"/>
          </a:xfrm>
          <a:prstGeom prst="rect">
            <a:avLst/>
          </a:prstGeom>
          <a:solidFill>
            <a:schemeClr val="bg1"/>
          </a:solidFill>
        </p:spPr>
        <p:txBody>
          <a:bodyPr wrap="square" rtlCol="0">
            <a:spAutoFit/>
          </a:bodyPr>
          <a:lstStyle/>
          <a:p>
            <a:r>
              <a:rPr lang="fr-CA" sz="900" dirty="0"/>
              <a:t>54 %</a:t>
            </a:r>
          </a:p>
        </p:txBody>
      </p:sp>
      <p:sp>
        <p:nvSpPr>
          <p:cNvPr id="22" name="TextBox 21">
            <a:extLst>
              <a:ext uri="{FF2B5EF4-FFF2-40B4-BE49-F238E27FC236}">
                <a16:creationId xmlns:a16="http://schemas.microsoft.com/office/drawing/2014/main" id="{150F2BDC-A2D5-6D68-EB46-2A8A88CA75DD}"/>
              </a:ext>
            </a:extLst>
          </p:cNvPr>
          <p:cNvSpPr txBox="1"/>
          <p:nvPr>
            <p:custDataLst>
              <p:tags r:id="rId16"/>
            </p:custDataLst>
          </p:nvPr>
        </p:nvSpPr>
        <p:spPr>
          <a:xfrm>
            <a:off x="569816" y="3136062"/>
            <a:ext cx="424015" cy="230832"/>
          </a:xfrm>
          <a:prstGeom prst="rect">
            <a:avLst/>
          </a:prstGeom>
          <a:solidFill>
            <a:schemeClr val="bg1"/>
          </a:solidFill>
        </p:spPr>
        <p:txBody>
          <a:bodyPr wrap="square" rtlCol="0">
            <a:spAutoFit/>
          </a:bodyPr>
          <a:lstStyle/>
          <a:p>
            <a:r>
              <a:rPr lang="fr-CA" sz="900" dirty="0"/>
              <a:t>68 %</a:t>
            </a:r>
          </a:p>
        </p:txBody>
      </p:sp>
      <p:sp>
        <p:nvSpPr>
          <p:cNvPr id="23" name="TextBox 22">
            <a:extLst>
              <a:ext uri="{FF2B5EF4-FFF2-40B4-BE49-F238E27FC236}">
                <a16:creationId xmlns:a16="http://schemas.microsoft.com/office/drawing/2014/main" id="{834129E8-07C9-7C8B-B9BE-D0A065EB2E90}"/>
              </a:ext>
            </a:extLst>
          </p:cNvPr>
          <p:cNvSpPr txBox="1"/>
          <p:nvPr>
            <p:custDataLst>
              <p:tags r:id="rId17"/>
            </p:custDataLst>
          </p:nvPr>
        </p:nvSpPr>
        <p:spPr>
          <a:xfrm>
            <a:off x="560570" y="3410859"/>
            <a:ext cx="424015" cy="230832"/>
          </a:xfrm>
          <a:prstGeom prst="rect">
            <a:avLst/>
          </a:prstGeom>
          <a:solidFill>
            <a:schemeClr val="bg1"/>
          </a:solidFill>
        </p:spPr>
        <p:txBody>
          <a:bodyPr wrap="square" rtlCol="0">
            <a:spAutoFit/>
          </a:bodyPr>
          <a:lstStyle/>
          <a:p>
            <a:r>
              <a:rPr lang="fr-CA" sz="900" dirty="0"/>
              <a:t>66 %</a:t>
            </a:r>
          </a:p>
        </p:txBody>
      </p:sp>
      <p:sp>
        <p:nvSpPr>
          <p:cNvPr id="24" name="TextBox 23">
            <a:extLst>
              <a:ext uri="{FF2B5EF4-FFF2-40B4-BE49-F238E27FC236}">
                <a16:creationId xmlns:a16="http://schemas.microsoft.com/office/drawing/2014/main" id="{7B14B698-6B8C-C1AB-2802-93EAB68EC003}"/>
              </a:ext>
            </a:extLst>
          </p:cNvPr>
          <p:cNvSpPr txBox="1"/>
          <p:nvPr>
            <p:custDataLst>
              <p:tags r:id="rId18"/>
            </p:custDataLst>
          </p:nvPr>
        </p:nvSpPr>
        <p:spPr>
          <a:xfrm>
            <a:off x="10752644" y="1117589"/>
            <a:ext cx="1333500" cy="992019"/>
          </a:xfrm>
          <a:prstGeom prst="rect">
            <a:avLst/>
          </a:prstGeom>
          <a:solidFill>
            <a:schemeClr val="bg1"/>
          </a:solidFill>
        </p:spPr>
        <p:txBody>
          <a:bodyPr wrap="square" rtlCol="0">
            <a:spAutoFit/>
          </a:bodyPr>
          <a:lstStyle/>
          <a:p>
            <a:endParaRPr lang="fr-CA" dirty="0"/>
          </a:p>
        </p:txBody>
      </p:sp>
      <p:sp>
        <p:nvSpPr>
          <p:cNvPr id="29" name="Rectangle 28">
            <a:extLst>
              <a:ext uri="{FF2B5EF4-FFF2-40B4-BE49-F238E27FC236}">
                <a16:creationId xmlns:a16="http://schemas.microsoft.com/office/drawing/2014/main" id="{E9ACBE8A-418D-BDDD-7070-9E0F15768DFE}"/>
              </a:ext>
            </a:extLst>
          </p:cNvPr>
          <p:cNvSpPr/>
          <p:nvPr>
            <p:custDataLst>
              <p:tags r:id="rId19"/>
            </p:custDataLst>
          </p:nvPr>
        </p:nvSpPr>
        <p:spPr>
          <a:xfrm>
            <a:off x="5617029" y="221064"/>
            <a:ext cx="5934675" cy="422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026" name="Picture 2">
            <a:extLst>
              <a:ext uri="{FF2B5EF4-FFF2-40B4-BE49-F238E27FC236}">
                <a16:creationId xmlns:a16="http://schemas.microsoft.com/office/drawing/2014/main" id="{7EA3901A-2DFF-F4F1-61A2-9F61514A8539}"/>
              </a:ext>
            </a:extLst>
          </p:cNvPr>
          <p:cNvPicPr>
            <a:picLocks noChangeAspect="1" noChangeArrowheads="1"/>
          </p:cNvPicPr>
          <p:nvPr>
            <p:custDataLst>
              <p:tags r:id="rId20"/>
            </p:custDataLst>
          </p:nvPr>
        </p:nvPicPr>
        <p:blipFill>
          <a:blip r:embed="rId26">
            <a:extLst>
              <a:ext uri="{28A0092B-C50C-407E-A947-70E740481C1C}">
                <a14:useLocalDpi xmlns:a14="http://schemas.microsoft.com/office/drawing/2010/main" val="0"/>
              </a:ext>
            </a:extLst>
          </a:blip>
          <a:srcRect/>
          <a:stretch>
            <a:fillRect/>
          </a:stretch>
        </p:blipFill>
        <p:spPr bwMode="auto">
          <a:xfrm>
            <a:off x="5095587" y="-1"/>
            <a:ext cx="7037101" cy="49706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4A21C8F0-4C84-3A04-D2A7-38B253C25A25}"/>
              </a:ext>
            </a:extLst>
          </p:cNvPr>
          <p:cNvPicPr>
            <a:picLocks noChangeAspect="1"/>
          </p:cNvPicPr>
          <p:nvPr>
            <p:custDataLst>
              <p:tags r:id="rId21"/>
            </p:custDataLst>
          </p:nvPr>
        </p:nvPicPr>
        <p:blipFill>
          <a:blip r:embed="rId27"/>
          <a:stretch>
            <a:fillRect/>
          </a:stretch>
        </p:blipFill>
        <p:spPr>
          <a:xfrm>
            <a:off x="6474086" y="4440748"/>
            <a:ext cx="1181265" cy="924054"/>
          </a:xfrm>
          <a:prstGeom prst="rect">
            <a:avLst/>
          </a:prstGeom>
        </p:spPr>
      </p:pic>
      <p:sp>
        <p:nvSpPr>
          <p:cNvPr id="2" name="TextBox 1">
            <a:extLst>
              <a:ext uri="{FF2B5EF4-FFF2-40B4-BE49-F238E27FC236}">
                <a16:creationId xmlns:a16="http://schemas.microsoft.com/office/drawing/2014/main" id="{EAA0E8F1-8245-83EB-C6A2-C552D031BD16}"/>
              </a:ext>
            </a:extLst>
          </p:cNvPr>
          <p:cNvSpPr txBox="1"/>
          <p:nvPr/>
        </p:nvSpPr>
        <p:spPr>
          <a:xfrm>
            <a:off x="5525729" y="221064"/>
            <a:ext cx="6025975" cy="369332"/>
          </a:xfrm>
          <a:prstGeom prst="rect">
            <a:avLst/>
          </a:prstGeom>
          <a:solidFill>
            <a:schemeClr val="bg1"/>
          </a:solidFill>
        </p:spPr>
        <p:txBody>
          <a:bodyPr wrap="square" rtlCol="0">
            <a:spAutoFit/>
          </a:bodyPr>
          <a:lstStyle/>
          <a:p>
            <a:endParaRPr lang="fr-CA" dirty="0"/>
          </a:p>
        </p:txBody>
      </p:sp>
    </p:spTree>
    <p:extLst>
      <p:ext uri="{BB962C8B-B14F-4D97-AF65-F5344CB8AC3E}">
        <p14:creationId xmlns:p14="http://schemas.microsoft.com/office/powerpoint/2010/main" val="210118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94453-498C-4704-8A2D-163218DAF568}"/>
            </a:ext>
          </a:extLst>
        </p:cNvPr>
        <p:cNvGrpSpPr/>
        <p:nvPr/>
      </p:nvGrpSpPr>
      <p:grpSpPr>
        <a:xfrm>
          <a:off x="0" y="0"/>
          <a:ext cx="0" cy="0"/>
          <a:chOff x="0" y="0"/>
          <a:chExt cx="0" cy="0"/>
        </a:xfrm>
      </p:grpSpPr>
      <p:sp>
        <p:nvSpPr>
          <p:cNvPr id="6" name="Text Placeholder 11">
            <a:extLst>
              <a:ext uri="{FF2B5EF4-FFF2-40B4-BE49-F238E27FC236}">
                <a16:creationId xmlns:a16="http://schemas.microsoft.com/office/drawing/2014/main" id="{4CCAD5D5-A3D1-6A1A-6ACC-FEEDA22DE3A1}"/>
              </a:ext>
            </a:extLst>
          </p:cNvPr>
          <p:cNvSpPr txBox="1">
            <a:spLocks noGrp="1" noRot="1" noMove="1" noResize="1" noEditPoints="1" noAdjustHandles="1" noChangeArrowheads="1" noChangeShapeType="1"/>
          </p:cNvSpPr>
          <p:nvPr>
            <p:custDataLst>
              <p:tags r:id="rId1"/>
            </p:custDataLst>
          </p:nvPr>
        </p:nvSpPr>
        <p:spPr>
          <a:xfrm>
            <a:off x="981178" y="2084807"/>
            <a:ext cx="2819091" cy="2112763"/>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r-CA" sz="3000" b="1" noProof="0" dirty="0">
              <a:solidFill>
                <a:schemeClr val="tx1"/>
              </a:solidFill>
              <a:ea typeface="Source Sans Pro Black" panose="020B0803030403020204" pitchFamily="34" charset="0"/>
            </a:endParaRPr>
          </a:p>
        </p:txBody>
      </p:sp>
      <p:grpSp>
        <p:nvGrpSpPr>
          <p:cNvPr id="16" name="Group 15">
            <a:extLst>
              <a:ext uri="{FF2B5EF4-FFF2-40B4-BE49-F238E27FC236}">
                <a16:creationId xmlns:a16="http://schemas.microsoft.com/office/drawing/2014/main" id="{9F47D117-C0FC-5A90-C38B-2FC2C6F0BCAC}"/>
              </a:ext>
            </a:extLst>
          </p:cNvPr>
          <p:cNvGrpSpPr/>
          <p:nvPr>
            <p:custDataLst>
              <p:tags r:id="rId2"/>
            </p:custDataLst>
          </p:nvPr>
        </p:nvGrpSpPr>
        <p:grpSpPr>
          <a:xfrm>
            <a:off x="4470401" y="1333065"/>
            <a:ext cx="6972300" cy="3320795"/>
            <a:chOff x="1034501" y="959356"/>
            <a:chExt cx="7154020" cy="3360282"/>
          </a:xfrm>
        </p:grpSpPr>
        <p:sp>
          <p:nvSpPr>
            <p:cNvPr id="8" name="Text Placeholder 1">
              <a:extLst>
                <a:ext uri="{FF2B5EF4-FFF2-40B4-BE49-F238E27FC236}">
                  <a16:creationId xmlns:a16="http://schemas.microsoft.com/office/drawing/2014/main" id="{AD93ABCB-CFF6-BEE0-D69C-0042DFEB2E9F}"/>
                </a:ext>
              </a:extLst>
            </p:cNvPr>
            <p:cNvSpPr txBox="1">
              <a:spLocks noGrp="1" noRot="1" noMove="1" noResize="1" noEditPoints="1" noAdjustHandles="1" noChangeArrowheads="1" noChangeShapeType="1"/>
            </p:cNvSpPr>
            <p:nvPr/>
          </p:nvSpPr>
          <p:spPr>
            <a:xfrm>
              <a:off x="1034501" y="959356"/>
              <a:ext cx="4135479" cy="4274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noProof="0" dirty="0">
                  <a:solidFill>
                    <a:schemeClr val="bg1"/>
                  </a:solidFill>
                </a:rPr>
                <a:t>ASPIRATION À DEVENIR PROPRIÉTAIRE</a:t>
              </a:r>
            </a:p>
          </p:txBody>
        </p:sp>
        <p:pic>
          <p:nvPicPr>
            <p:cNvPr id="10" name="Picture 9">
              <a:extLst>
                <a:ext uri="{FF2B5EF4-FFF2-40B4-BE49-F238E27FC236}">
                  <a16:creationId xmlns:a16="http://schemas.microsoft.com/office/drawing/2014/main" id="{38893C7C-C785-4AF6-D2F9-A030CC2ED39C}"/>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p:blipFill>
          <p:spPr>
            <a:xfrm>
              <a:off x="5691081" y="959356"/>
              <a:ext cx="2014445" cy="2014445"/>
            </a:xfrm>
            <a:prstGeom prst="rect">
              <a:avLst/>
            </a:prstGeom>
          </p:spPr>
        </p:pic>
        <p:sp>
          <p:nvSpPr>
            <p:cNvPr id="11" name="Title 1">
              <a:extLst>
                <a:ext uri="{FF2B5EF4-FFF2-40B4-BE49-F238E27FC236}">
                  <a16:creationId xmlns:a16="http://schemas.microsoft.com/office/drawing/2014/main" id="{15C54C69-D6AB-CD8C-DA5C-5DD7193684FB}"/>
                </a:ext>
              </a:extLst>
            </p:cNvPr>
            <p:cNvSpPr txBox="1">
              <a:spLocks noGrp="1" noRot="1" noMove="1" noResize="1" noEditPoints="1" noAdjustHandles="1" noChangeArrowheads="1" noChangeShapeType="1"/>
            </p:cNvSpPr>
            <p:nvPr/>
          </p:nvSpPr>
          <p:spPr>
            <a:xfrm>
              <a:off x="1034501" y="1598211"/>
              <a:ext cx="7154020" cy="2721427"/>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000" b="1" kern="1200" cap="all">
                  <a:solidFill>
                    <a:schemeClr val="bg1">
                      <a:lumMod val="95000"/>
                    </a:schemeClr>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CA" sz="11600" b="1"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65 % </a:t>
              </a:r>
            </a:p>
            <a:p>
              <a:pPr marL="0" marR="0" lvl="0" indent="0" algn="l" defTabSz="914400" rtl="0" eaLnBrk="1" fontAlgn="auto" latinLnBrk="0" hangingPunct="1">
                <a:lnSpc>
                  <a:spcPct val="110000"/>
                </a:lnSpc>
                <a:spcBef>
                  <a:spcPts val="1000"/>
                </a:spcBef>
                <a:spcAft>
                  <a:spcPts val="0"/>
                </a:spcAft>
                <a:buClrTx/>
                <a:buSzTx/>
                <a:buFontTx/>
                <a:buNone/>
                <a:tabLst/>
                <a:defRPr/>
              </a:pPr>
              <a:r>
                <a:rPr kumimoji="0" lang="fr-CA" sz="3200" b="1"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des non-propriétaires </a:t>
              </a:r>
              <a:r>
                <a:rPr lang="fr-CA" sz="3200" cap="none" noProof="0" dirty="0">
                  <a:solidFill>
                    <a:srgbClr val="45D74C"/>
                  </a:solidFill>
                  <a:latin typeface="Gill Sans Nova" panose="020B0602020104020203" pitchFamily="34" charset="0"/>
                </a:rPr>
                <a:t>veulent acheter une propriété un jour.</a:t>
              </a:r>
              <a:endParaRPr kumimoji="0" lang="fr-CA" sz="3200" b="1" u="none" strike="noStrike" kern="1200" cap="none" spc="0" normalizeH="0" baseline="0" noProof="0" dirty="0">
                <a:ln>
                  <a:noFill/>
                </a:ln>
                <a:solidFill>
                  <a:srgbClr val="45D74C"/>
                </a:solidFill>
                <a:effectLst/>
                <a:uLnTx/>
                <a:uFillTx/>
                <a:latin typeface="Gill Sans Nova" panose="020B0602020104020203" pitchFamily="34" charset="0"/>
                <a:ea typeface="+mj-ea"/>
                <a:cs typeface="+mj-cs"/>
              </a:endParaRPr>
            </a:p>
          </p:txBody>
        </p:sp>
      </p:grpSp>
      <p:grpSp>
        <p:nvGrpSpPr>
          <p:cNvPr id="21" name="Group 20">
            <a:extLst>
              <a:ext uri="{FF2B5EF4-FFF2-40B4-BE49-F238E27FC236}">
                <a16:creationId xmlns:a16="http://schemas.microsoft.com/office/drawing/2014/main" id="{09208754-1F06-8467-702E-9BF606C5A63B}"/>
              </a:ext>
            </a:extLst>
          </p:cNvPr>
          <p:cNvGrpSpPr>
            <a:grpSpLocks noGrp="1" noUngrp="1" noRot="1" noMove="1" noResize="1"/>
          </p:cNvGrpSpPr>
          <p:nvPr>
            <p:custDataLst>
              <p:tags r:id="rId3"/>
            </p:custDataLst>
          </p:nvPr>
        </p:nvGrpSpPr>
        <p:grpSpPr>
          <a:xfrm>
            <a:off x="749301" y="1755464"/>
            <a:ext cx="3270849" cy="2768569"/>
            <a:chOff x="7615033" y="1598715"/>
            <a:chExt cx="3564062" cy="3586553"/>
          </a:xfrm>
        </p:grpSpPr>
        <p:sp>
          <p:nvSpPr>
            <p:cNvPr id="22" name="Snip Single Corner Rectangle 12">
              <a:extLst>
                <a:ext uri="{FF2B5EF4-FFF2-40B4-BE49-F238E27FC236}">
                  <a16:creationId xmlns:a16="http://schemas.microsoft.com/office/drawing/2014/main" id="{D170670D-3A38-79C2-BAD6-293D1DDEB51B}"/>
                </a:ext>
              </a:extLst>
            </p:cNvPr>
            <p:cNvSpPr>
              <a:spLocks noGrp="1" noRot="1" noMove="1" noResize="1" noEditPoints="1" noAdjustHandles="1" noChangeArrowheads="1" noChangeShapeType="1"/>
            </p:cNvSpPr>
            <p:nvPr/>
          </p:nvSpPr>
          <p:spPr>
            <a:xfrm flipV="1">
              <a:off x="7615033" y="1598715"/>
              <a:ext cx="3564061" cy="3586553"/>
            </a:xfrm>
            <a:prstGeom prst="snip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3000" noProof="0" dirty="0">
                <a:solidFill>
                  <a:schemeClr val="tx1"/>
                </a:solidFill>
              </a:endParaRPr>
            </a:p>
          </p:txBody>
        </p:sp>
        <p:sp>
          <p:nvSpPr>
            <p:cNvPr id="23" name="Text Placeholder 11">
              <a:extLst>
                <a:ext uri="{FF2B5EF4-FFF2-40B4-BE49-F238E27FC236}">
                  <a16:creationId xmlns:a16="http://schemas.microsoft.com/office/drawing/2014/main" id="{257344EE-6B6B-BD5C-697E-04A95ECD7543}"/>
                </a:ext>
              </a:extLst>
            </p:cNvPr>
            <p:cNvSpPr txBox="1">
              <a:spLocks noGrp="1" noRot="1" noMove="1" noResize="1" noEditPoints="1" noAdjustHandles="1" noChangeArrowheads="1" noChangeShapeType="1"/>
            </p:cNvSpPr>
            <p:nvPr/>
          </p:nvSpPr>
          <p:spPr>
            <a:xfrm>
              <a:off x="7867698" y="1598715"/>
              <a:ext cx="3311397" cy="3586553"/>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3200" b="1" noProof="0" dirty="0">
                  <a:solidFill>
                    <a:schemeClr val="tx1"/>
                  </a:solidFill>
                  <a:ea typeface="Source Sans Pro Black" panose="020B0803030403020204" pitchFamily="34" charset="0"/>
                </a:rPr>
                <a:t>Malgré cela, les Canadiens souhaitent toujours devenir propriétaires.</a:t>
              </a:r>
            </a:p>
          </p:txBody>
        </p:sp>
      </p:grpSp>
    </p:spTree>
    <p:extLst>
      <p:ext uri="{BB962C8B-B14F-4D97-AF65-F5344CB8AC3E}">
        <p14:creationId xmlns:p14="http://schemas.microsoft.com/office/powerpoint/2010/main" val="329588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DCAD3-EBB1-A051-B4F4-D36B794FF12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D716AF2-9785-82B9-6ADA-EDE85262E717}"/>
              </a:ext>
            </a:extLst>
          </p:cNvPr>
          <p:cNvSpPr txBox="1">
            <a:spLocks noGrp="1" noRot="1" noMove="1" noResize="1" noEditPoints="1" noAdjustHandles="1" noChangeArrowheads="1" noChangeShapeType="1"/>
          </p:cNvSpPr>
          <p:nvPr>
            <p:custDataLst>
              <p:tags r:id="rId1"/>
            </p:custDataLst>
          </p:nvPr>
        </p:nvSpPr>
        <p:spPr>
          <a:xfrm>
            <a:off x="627251" y="426746"/>
            <a:ext cx="10972800" cy="1143000"/>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pPr defTabSz="609585"/>
            <a:endParaRPr lang="fr-CA" sz="5867" noProof="0" dirty="0">
              <a:solidFill>
                <a:prstClr val="white"/>
              </a:solidFill>
            </a:endParaRPr>
          </a:p>
        </p:txBody>
      </p:sp>
      <p:sp>
        <p:nvSpPr>
          <p:cNvPr id="9" name="Title 1">
            <a:extLst>
              <a:ext uri="{FF2B5EF4-FFF2-40B4-BE49-F238E27FC236}">
                <a16:creationId xmlns:a16="http://schemas.microsoft.com/office/drawing/2014/main" id="{B41C901A-6117-04D4-DFDE-A07F7D45FD4E}"/>
              </a:ext>
            </a:extLst>
          </p:cNvPr>
          <p:cNvSpPr txBox="1">
            <a:spLocks noGrp="1" noRot="1" noMove="1" noResize="1" noEditPoints="1" noAdjustHandles="1" noChangeArrowheads="1" noChangeShapeType="1"/>
          </p:cNvSpPr>
          <p:nvPr>
            <p:custDataLst>
              <p:tags r:id="rId2"/>
            </p:custDataLst>
          </p:nvPr>
        </p:nvSpPr>
        <p:spPr>
          <a:xfrm>
            <a:off x="627251" y="459014"/>
            <a:ext cx="10624309" cy="1046844"/>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r>
              <a:rPr lang="fr-CA" sz="2800" b="1" noProof="0" dirty="0">
                <a:solidFill>
                  <a:schemeClr val="bg1"/>
                </a:solidFill>
                <a:latin typeface="Source Sans Pro" panose="020B0503030403020204" pitchFamily="34" charset="0"/>
              </a:rPr>
              <a:t>Cette baisse est particulièrement marquée chez les jeunes Canadiens, mais c’est aussi chez eux que le désir d’accéder à la propriété est le plus fort. </a:t>
            </a:r>
          </a:p>
        </p:txBody>
      </p:sp>
      <p:pic>
        <p:nvPicPr>
          <p:cNvPr id="3" name="Picture 2">
            <a:extLst>
              <a:ext uri="{FF2B5EF4-FFF2-40B4-BE49-F238E27FC236}">
                <a16:creationId xmlns:a16="http://schemas.microsoft.com/office/drawing/2014/main" id="{D5F188FC-8021-39C4-8914-D7872235028A}"/>
              </a:ext>
            </a:extLst>
          </p:cNvPr>
          <p:cNvPicPr>
            <a:picLocks noGrp="1" noRot="1" noChangeAspect="1" noMove="1" noResize="1" noEditPoints="1" noAdjustHandles="1" noChangeArrowheads="1" noChangeShapeType="1" noCrop="1"/>
          </p:cNvPicPr>
          <p:nvPr>
            <p:custDataLst>
              <p:tags r:id="rId3"/>
            </p:custDataLst>
          </p:nvPr>
        </p:nvPicPr>
        <p:blipFill>
          <a:blip r:embed="rId22">
            <a:extLst>
              <a:ext uri="{28A0092B-C50C-407E-A947-70E740481C1C}">
                <a14:useLocalDpi xmlns:a14="http://schemas.microsoft.com/office/drawing/2010/main" val="0"/>
              </a:ext>
            </a:extLst>
          </a:blip>
          <a:srcRect r="1225" b="5842"/>
          <a:stretch>
            <a:fillRect/>
          </a:stretch>
        </p:blipFill>
        <p:spPr>
          <a:xfrm>
            <a:off x="6943672" y="1602014"/>
            <a:ext cx="4307888" cy="3860264"/>
          </a:xfrm>
          <a:prstGeom prst="rect">
            <a:avLst/>
          </a:prstGeom>
        </p:spPr>
      </p:pic>
      <p:sp>
        <p:nvSpPr>
          <p:cNvPr id="11" name="Title 1">
            <a:extLst>
              <a:ext uri="{FF2B5EF4-FFF2-40B4-BE49-F238E27FC236}">
                <a16:creationId xmlns:a16="http://schemas.microsoft.com/office/drawing/2014/main" id="{CBEF61CF-29E1-C585-B34B-E3AB16F9A12E}"/>
              </a:ext>
            </a:extLst>
          </p:cNvPr>
          <p:cNvSpPr txBox="1">
            <a:spLocks noGrp="1" noRot="1" noMove="1" noResize="1" noEditPoints="1" noAdjustHandles="1" noChangeArrowheads="1" noChangeShapeType="1"/>
          </p:cNvSpPr>
          <p:nvPr>
            <p:custDataLst>
              <p:tags r:id="rId4"/>
            </p:custDataLst>
          </p:nvPr>
        </p:nvSpPr>
        <p:spPr>
          <a:xfrm>
            <a:off x="7097746" y="1767493"/>
            <a:ext cx="4026008" cy="187012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000" b="1" kern="1200" cap="all">
                <a:solidFill>
                  <a:schemeClr val="bg1">
                    <a:lumMod val="95000"/>
                  </a:schemeClr>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CA" sz="6500" b="1"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65 %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CA" sz="1900" b="1"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des non-propriétaires veulent acheter une propriété un jour</a:t>
            </a:r>
            <a:r>
              <a:rPr kumimoji="0" lang="fr-CA" sz="1900" b="1" i="0" u="none" strike="noStrike" kern="1200" cap="none" spc="0" normalizeH="0" baseline="0" noProof="0" dirty="0">
                <a:ln>
                  <a:noFill/>
                </a:ln>
                <a:solidFill>
                  <a:schemeClr val="bg1"/>
                </a:solidFill>
                <a:effectLst/>
                <a:uLnTx/>
                <a:uFillTx/>
                <a:latin typeface="Gill Sans Nova" panose="020B0602020104020203" pitchFamily="34" charset="0"/>
                <a:ea typeface="+mj-ea"/>
                <a:cs typeface="+mj-cs"/>
              </a:rPr>
              <a:t>. Ce taux </a:t>
            </a:r>
            <a:r>
              <a:rPr kumimoji="0" lang="fr-CA" sz="1900" b="1" i="0" u="none" strike="noStrike" kern="1200" cap="none" spc="0" normalizeH="0" baseline="0" noProof="0" dirty="0">
                <a:ln>
                  <a:noFill/>
                </a:ln>
                <a:solidFill>
                  <a:srgbClr val="AED36D"/>
                </a:solidFill>
                <a:effectLst/>
                <a:uLnTx/>
                <a:uFillTx/>
                <a:latin typeface="Gill Sans Nova" panose="020B0602020104020203" pitchFamily="34" charset="0"/>
                <a:ea typeface="+mj-ea"/>
                <a:cs typeface="+mj-cs"/>
              </a:rPr>
              <a:t>augmente fortement </a:t>
            </a:r>
            <a:r>
              <a:rPr kumimoji="0" lang="fr-CA" sz="1900" b="1" i="0" u="none" strike="noStrike" kern="1200" cap="none" spc="0" normalizeH="0" baseline="0" noProof="0" dirty="0">
                <a:ln>
                  <a:noFill/>
                </a:ln>
                <a:solidFill>
                  <a:schemeClr val="bg1"/>
                </a:solidFill>
                <a:effectLst/>
                <a:uLnTx/>
                <a:uFillTx/>
                <a:latin typeface="Gill Sans Nova" panose="020B0602020104020203" pitchFamily="34" charset="0"/>
                <a:ea typeface="+mj-ea"/>
                <a:cs typeface="+mj-cs"/>
              </a:rPr>
              <a:t>à 86 % chez les 18 à 29 ans. </a:t>
            </a:r>
          </a:p>
        </p:txBody>
      </p:sp>
      <p:pic>
        <p:nvPicPr>
          <p:cNvPr id="22" name="Picture 21">
            <a:extLst>
              <a:ext uri="{FF2B5EF4-FFF2-40B4-BE49-F238E27FC236}">
                <a16:creationId xmlns:a16="http://schemas.microsoft.com/office/drawing/2014/main" id="{DD2A8814-7DE0-C5DC-FC97-6EA4F79E9BED}"/>
              </a:ext>
            </a:extLst>
          </p:cNvPr>
          <p:cNvPicPr>
            <a:picLocks noGrp="1" noRot="1" noChangeAspect="1" noMove="1" noResize="1" noEditPoints="1" noAdjustHandles="1" noChangeArrowheads="1" noChangeShapeType="1" noCrop="1"/>
          </p:cNvPicPr>
          <p:nvPr>
            <p:custDataLst>
              <p:tags r:id="rId5"/>
            </p:custDataLst>
          </p:nvPr>
        </p:nvPicPr>
        <p:blipFill>
          <a:blip r:embed="rId23">
            <a:biLevel thresh="25000"/>
            <a:extLst>
              <a:ext uri="{BEBA8EAE-BF5A-486C-A8C5-ECC9F3942E4B}">
                <a14:imgProps xmlns:a14="http://schemas.microsoft.com/office/drawing/2010/main">
                  <a14:imgLayer r:embed="rId2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267056" y="1787771"/>
            <a:ext cx="763108" cy="348303"/>
          </a:xfrm>
          <a:prstGeom prst="rect">
            <a:avLst/>
          </a:prstGeom>
        </p:spPr>
      </p:pic>
      <p:grpSp>
        <p:nvGrpSpPr>
          <p:cNvPr id="29" name="Group 28">
            <a:extLst>
              <a:ext uri="{FF2B5EF4-FFF2-40B4-BE49-F238E27FC236}">
                <a16:creationId xmlns:a16="http://schemas.microsoft.com/office/drawing/2014/main" id="{048DE1B6-E3A5-2A70-DD68-2FF4F8D7D7B5}"/>
              </a:ext>
            </a:extLst>
          </p:cNvPr>
          <p:cNvGrpSpPr>
            <a:grpSpLocks noGrp="1" noUngrp="1" noRot="1" noMove="1" noResize="1"/>
          </p:cNvGrpSpPr>
          <p:nvPr>
            <p:custDataLst>
              <p:tags r:id="rId6"/>
            </p:custDataLst>
          </p:nvPr>
        </p:nvGrpSpPr>
        <p:grpSpPr>
          <a:xfrm>
            <a:off x="7115843" y="3719367"/>
            <a:ext cx="4007911" cy="1609043"/>
            <a:chOff x="6917801" y="4225623"/>
            <a:chExt cx="3402148" cy="1293141"/>
          </a:xfrm>
        </p:grpSpPr>
        <p:sp>
          <p:nvSpPr>
            <p:cNvPr id="28" name="Rectangle 27">
              <a:extLst>
                <a:ext uri="{FF2B5EF4-FFF2-40B4-BE49-F238E27FC236}">
                  <a16:creationId xmlns:a16="http://schemas.microsoft.com/office/drawing/2014/main" id="{9F5B81AF-3C33-D91D-F205-37F7FAF4BAA2}"/>
                </a:ext>
              </a:extLst>
            </p:cNvPr>
            <p:cNvSpPr>
              <a:spLocks noGrp="1" noRot="1" noMove="1" noResize="1" noEditPoints="1" noAdjustHandles="1" noChangeArrowheads="1" noChangeShapeType="1"/>
            </p:cNvSpPr>
            <p:nvPr/>
          </p:nvSpPr>
          <p:spPr>
            <a:xfrm>
              <a:off x="6917801" y="4225623"/>
              <a:ext cx="3402148" cy="1293141"/>
            </a:xfrm>
            <a:prstGeom prst="rect">
              <a:avLst/>
            </a:prstGeom>
            <a:solidFill>
              <a:srgbClr val="FFFFFF"/>
            </a:solidFill>
            <a:ln w="19050">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CA" sz="1100" noProof="0" dirty="0">
                <a:solidFill>
                  <a:srgbClr val="000000"/>
                </a:solidFill>
                <a:latin typeface="Gill Sans Nova" panose="020B0602020104020203" pitchFamily="34" charset="0"/>
              </a:endParaRPr>
            </a:p>
          </p:txBody>
        </p:sp>
        <p:pic>
          <p:nvPicPr>
            <p:cNvPr id="21" name="Picture 20">
              <a:extLst>
                <a:ext uri="{FF2B5EF4-FFF2-40B4-BE49-F238E27FC236}">
                  <a16:creationId xmlns:a16="http://schemas.microsoft.com/office/drawing/2014/main" id="{5C68641A-9A91-2940-8C5C-0039CD30A2B0}"/>
                </a:ext>
              </a:extLst>
            </p:cNvPr>
            <p:cNvPicPr>
              <a:picLocks noGrp="1" noRot="1" noChangeAspect="1" noMove="1" noResize="1" noEditPoints="1" noAdjustHandles="1" noChangeArrowheads="1" noChangeShapeType="1" noCrop="1"/>
            </p:cNvPicPr>
            <p:nvPr/>
          </p:nvPicPr>
          <p:blipFill>
            <a:blip r:embed="rId25">
              <a:extLst>
                <a:ext uri="{28A0092B-C50C-407E-A947-70E740481C1C}">
                  <a14:useLocalDpi xmlns:a14="http://schemas.microsoft.com/office/drawing/2010/main" val="0"/>
                </a:ext>
              </a:extLst>
            </a:blip>
            <a:srcRect t="659" b="157"/>
            <a:stretch>
              <a:fillRect/>
            </a:stretch>
          </p:blipFill>
          <p:spPr>
            <a:xfrm>
              <a:off x="6979145" y="4429205"/>
              <a:ext cx="3261360" cy="1029335"/>
            </a:xfrm>
            <a:prstGeom prst="rect">
              <a:avLst/>
            </a:prstGeom>
            <a:ln w="19050">
              <a:solidFill>
                <a:schemeClr val="bg1"/>
              </a:solidFill>
            </a:ln>
          </p:spPr>
        </p:pic>
        <p:sp>
          <p:nvSpPr>
            <p:cNvPr id="23" name="Rectangle 22">
              <a:extLst>
                <a:ext uri="{FF2B5EF4-FFF2-40B4-BE49-F238E27FC236}">
                  <a16:creationId xmlns:a16="http://schemas.microsoft.com/office/drawing/2014/main" id="{D8FBD205-662D-1BB0-2A0C-805BC66E0D58}"/>
                </a:ext>
              </a:extLst>
            </p:cNvPr>
            <p:cNvSpPr>
              <a:spLocks noGrp="1" noRot="1" noMove="1" noResize="1" noEditPoints="1" noAdjustHandles="1" noChangeArrowheads="1" noChangeShapeType="1"/>
            </p:cNvSpPr>
            <p:nvPr/>
          </p:nvSpPr>
          <p:spPr>
            <a:xfrm>
              <a:off x="7597640" y="4248483"/>
              <a:ext cx="657360" cy="174625"/>
            </a:xfrm>
            <a:prstGeom prst="rect">
              <a:avLst/>
            </a:prstGeom>
            <a:solidFill>
              <a:srgbClr val="FFFF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fr-CA" sz="1100" noProof="0" dirty="0">
                  <a:solidFill>
                    <a:srgbClr val="000000"/>
                  </a:solidFill>
                  <a:latin typeface="Gill Sans Nova" panose="020B0602020104020203" pitchFamily="34" charset="0"/>
                </a:rPr>
                <a:t>TOTAL</a:t>
              </a:r>
            </a:p>
          </p:txBody>
        </p:sp>
        <p:sp>
          <p:nvSpPr>
            <p:cNvPr id="24" name="Rectangle 23">
              <a:extLst>
                <a:ext uri="{FF2B5EF4-FFF2-40B4-BE49-F238E27FC236}">
                  <a16:creationId xmlns:a16="http://schemas.microsoft.com/office/drawing/2014/main" id="{2DC339B2-816A-E410-05ED-99887951B87E}"/>
                </a:ext>
              </a:extLst>
            </p:cNvPr>
            <p:cNvSpPr>
              <a:spLocks noGrp="1" noRot="1" noMove="1" noResize="1" noEditPoints="1" noAdjustHandles="1" noChangeArrowheads="1" noChangeShapeType="1"/>
            </p:cNvSpPr>
            <p:nvPr/>
          </p:nvSpPr>
          <p:spPr>
            <a:xfrm>
              <a:off x="8290680" y="4249269"/>
              <a:ext cx="500895" cy="174625"/>
            </a:xfrm>
            <a:prstGeom prst="rect">
              <a:avLst/>
            </a:prstGeom>
            <a:solidFill>
              <a:srgbClr val="FFFF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fr-CA" sz="1000" noProof="0" dirty="0">
                  <a:solidFill>
                    <a:srgbClr val="000000"/>
                  </a:solidFill>
                  <a:latin typeface="Gill Sans Nova" panose="020B0602020104020203" pitchFamily="34" charset="0"/>
                </a:rPr>
                <a:t>18-29</a:t>
              </a:r>
            </a:p>
          </p:txBody>
        </p:sp>
        <p:sp>
          <p:nvSpPr>
            <p:cNvPr id="25" name="Rectangle 24">
              <a:extLst>
                <a:ext uri="{FF2B5EF4-FFF2-40B4-BE49-F238E27FC236}">
                  <a16:creationId xmlns:a16="http://schemas.microsoft.com/office/drawing/2014/main" id="{42266861-1C12-6C9A-7E6F-5A4203C52B06}"/>
                </a:ext>
              </a:extLst>
            </p:cNvPr>
            <p:cNvSpPr>
              <a:spLocks noGrp="1" noRot="1" noMove="1" noResize="1" noEditPoints="1" noAdjustHandles="1" noChangeArrowheads="1" noChangeShapeType="1"/>
            </p:cNvSpPr>
            <p:nvPr/>
          </p:nvSpPr>
          <p:spPr>
            <a:xfrm>
              <a:off x="8780277" y="4247746"/>
              <a:ext cx="500895" cy="174625"/>
            </a:xfrm>
            <a:prstGeom prst="rect">
              <a:avLst/>
            </a:prstGeom>
            <a:solidFill>
              <a:srgbClr val="FFFF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fr-CA" sz="1000" noProof="0" dirty="0">
                  <a:solidFill>
                    <a:srgbClr val="000000"/>
                  </a:solidFill>
                  <a:latin typeface="Gill Sans Nova" panose="020B0602020104020203" pitchFamily="34" charset="0"/>
                </a:rPr>
                <a:t>30-44</a:t>
              </a:r>
            </a:p>
          </p:txBody>
        </p:sp>
        <p:sp>
          <p:nvSpPr>
            <p:cNvPr id="26" name="Rectangle 25">
              <a:extLst>
                <a:ext uri="{FF2B5EF4-FFF2-40B4-BE49-F238E27FC236}">
                  <a16:creationId xmlns:a16="http://schemas.microsoft.com/office/drawing/2014/main" id="{74C42595-7B37-0C29-032F-D08BB91DB0FE}"/>
                </a:ext>
              </a:extLst>
            </p:cNvPr>
            <p:cNvSpPr>
              <a:spLocks noGrp="1" noRot="1" noMove="1" noResize="1" noEditPoints="1" noAdjustHandles="1" noChangeArrowheads="1" noChangeShapeType="1"/>
            </p:cNvSpPr>
            <p:nvPr/>
          </p:nvSpPr>
          <p:spPr>
            <a:xfrm>
              <a:off x="9289735" y="4248483"/>
              <a:ext cx="500895" cy="174625"/>
            </a:xfrm>
            <a:prstGeom prst="rect">
              <a:avLst/>
            </a:prstGeom>
            <a:solidFill>
              <a:srgbClr val="FFFF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fr-CA" sz="1000" noProof="0" dirty="0">
                  <a:solidFill>
                    <a:srgbClr val="000000"/>
                  </a:solidFill>
                  <a:latin typeface="Gill Sans Nova" panose="020B0602020104020203" pitchFamily="34" charset="0"/>
                </a:rPr>
                <a:t>45-59</a:t>
              </a:r>
            </a:p>
          </p:txBody>
        </p:sp>
        <p:sp>
          <p:nvSpPr>
            <p:cNvPr id="27" name="Rectangle 26">
              <a:extLst>
                <a:ext uri="{FF2B5EF4-FFF2-40B4-BE49-F238E27FC236}">
                  <a16:creationId xmlns:a16="http://schemas.microsoft.com/office/drawing/2014/main" id="{6BDF5319-B380-980F-0167-E84637316E0D}"/>
                </a:ext>
              </a:extLst>
            </p:cNvPr>
            <p:cNvSpPr>
              <a:spLocks noGrp="1" noRot="1" noMove="1" noResize="1" noEditPoints="1" noAdjustHandles="1" noChangeArrowheads="1" noChangeShapeType="1"/>
            </p:cNvSpPr>
            <p:nvPr/>
          </p:nvSpPr>
          <p:spPr>
            <a:xfrm>
              <a:off x="9779332" y="4248483"/>
              <a:ext cx="500895" cy="174625"/>
            </a:xfrm>
            <a:prstGeom prst="rect">
              <a:avLst/>
            </a:prstGeom>
            <a:solidFill>
              <a:srgbClr val="FFFF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fr-CA" sz="1000" noProof="0" dirty="0">
                  <a:solidFill>
                    <a:srgbClr val="000000"/>
                  </a:solidFill>
                  <a:latin typeface="Gill Sans Nova" panose="020B0602020104020203" pitchFamily="34" charset="0"/>
                </a:rPr>
                <a:t>60+</a:t>
              </a:r>
            </a:p>
          </p:txBody>
        </p:sp>
      </p:grpSp>
      <p:grpSp>
        <p:nvGrpSpPr>
          <p:cNvPr id="56" name="Group 55">
            <a:extLst>
              <a:ext uri="{FF2B5EF4-FFF2-40B4-BE49-F238E27FC236}">
                <a16:creationId xmlns:a16="http://schemas.microsoft.com/office/drawing/2014/main" id="{826BE8DC-C076-C233-56EB-53C10CC3C7BA}"/>
              </a:ext>
            </a:extLst>
          </p:cNvPr>
          <p:cNvGrpSpPr>
            <a:grpSpLocks noGrp="1" noUngrp="1" noRot="1" noMove="1" noResize="1"/>
          </p:cNvGrpSpPr>
          <p:nvPr>
            <p:custDataLst>
              <p:tags r:id="rId7"/>
            </p:custDataLst>
          </p:nvPr>
        </p:nvGrpSpPr>
        <p:grpSpPr>
          <a:xfrm>
            <a:off x="777655" y="1602014"/>
            <a:ext cx="5551342" cy="3860264"/>
            <a:chOff x="741656" y="1728360"/>
            <a:chExt cx="5551342" cy="3860264"/>
          </a:xfrm>
        </p:grpSpPr>
        <p:sp>
          <p:nvSpPr>
            <p:cNvPr id="55" name="Rectangle 54">
              <a:extLst>
                <a:ext uri="{FF2B5EF4-FFF2-40B4-BE49-F238E27FC236}">
                  <a16:creationId xmlns:a16="http://schemas.microsoft.com/office/drawing/2014/main" id="{6B4C6777-1A33-32A4-4658-D9A65B4853B9}"/>
                </a:ext>
              </a:extLst>
            </p:cNvPr>
            <p:cNvSpPr>
              <a:spLocks noGrp="1" noRot="1" noMove="1" noResize="1" noEditPoints="1" noAdjustHandles="1" noChangeArrowheads="1" noChangeShapeType="1"/>
            </p:cNvSpPr>
            <p:nvPr/>
          </p:nvSpPr>
          <p:spPr>
            <a:xfrm>
              <a:off x="741656" y="1728360"/>
              <a:ext cx="5496765" cy="3860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pSp>
          <p:nvGrpSpPr>
            <p:cNvPr id="54" name="Group 53">
              <a:extLst>
                <a:ext uri="{FF2B5EF4-FFF2-40B4-BE49-F238E27FC236}">
                  <a16:creationId xmlns:a16="http://schemas.microsoft.com/office/drawing/2014/main" id="{CE401195-162E-A212-32CC-E7D8CC091DD7}"/>
                </a:ext>
              </a:extLst>
            </p:cNvPr>
            <p:cNvGrpSpPr>
              <a:grpSpLocks noGrp="1" noUngrp="1" noRot="1" noMove="1" noResize="1"/>
            </p:cNvGrpSpPr>
            <p:nvPr/>
          </p:nvGrpSpPr>
          <p:grpSpPr>
            <a:xfrm>
              <a:off x="741656" y="1735980"/>
              <a:ext cx="5551342" cy="3803654"/>
              <a:chOff x="919114" y="1993076"/>
              <a:chExt cx="5399206" cy="3699415"/>
            </a:xfrm>
          </p:grpSpPr>
          <p:sp>
            <p:nvSpPr>
              <p:cNvPr id="51" name="Rectangle 50">
                <a:extLst>
                  <a:ext uri="{FF2B5EF4-FFF2-40B4-BE49-F238E27FC236}">
                    <a16:creationId xmlns:a16="http://schemas.microsoft.com/office/drawing/2014/main" id="{2E0613FE-4B3E-F9A0-A73D-7FD27DD0F15D}"/>
                  </a:ext>
                </a:extLst>
              </p:cNvPr>
              <p:cNvSpPr>
                <a:spLocks noGrp="1" noRot="1" noMove="1" noResize="1" noEditPoints="1" noAdjustHandles="1" noChangeArrowheads="1" noChangeShapeType="1"/>
              </p:cNvSpPr>
              <p:nvPr/>
            </p:nvSpPr>
            <p:spPr>
              <a:xfrm>
                <a:off x="920791" y="1993076"/>
                <a:ext cx="5344448" cy="331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4" name="Picture 3">
                <a:extLst>
                  <a:ext uri="{FF2B5EF4-FFF2-40B4-BE49-F238E27FC236}">
                    <a16:creationId xmlns:a16="http://schemas.microsoft.com/office/drawing/2014/main" id="{A81209C6-7ECA-0BB2-2A13-D18A290DFAF3}"/>
                  </a:ext>
                </a:extLst>
              </p:cNvPr>
              <p:cNvPicPr>
                <a:picLocks noGrp="1" noRot="1" noChangeAspect="1" noMove="1" noResize="1" noEditPoints="1" noAdjustHandles="1" noChangeArrowheads="1" noChangeShapeType="1" noCrop="1"/>
              </p:cNvPicPr>
              <p:nvPr/>
            </p:nvPicPr>
            <p:blipFill>
              <a:blip r:embed="rId26"/>
              <a:srcRect t="14033" b="12929"/>
              <a:stretch>
                <a:fillRect/>
              </a:stretch>
            </p:blipFill>
            <p:spPr>
              <a:xfrm>
                <a:off x="920792" y="2278046"/>
                <a:ext cx="5349212" cy="2830582"/>
              </a:xfrm>
              <a:prstGeom prst="rect">
                <a:avLst/>
              </a:prstGeom>
            </p:spPr>
          </p:pic>
          <p:sp>
            <p:nvSpPr>
              <p:cNvPr id="5" name="Rectangle 4">
                <a:extLst>
                  <a:ext uri="{FF2B5EF4-FFF2-40B4-BE49-F238E27FC236}">
                    <a16:creationId xmlns:a16="http://schemas.microsoft.com/office/drawing/2014/main" id="{5BE37A60-11C3-C44C-7403-D8D116163FA6}"/>
                  </a:ext>
                </a:extLst>
              </p:cNvPr>
              <p:cNvSpPr>
                <a:spLocks noGrp="1" noRot="1" noMove="1" noResize="1" noEditPoints="1" noAdjustHandles="1" noChangeArrowheads="1" noChangeShapeType="1"/>
              </p:cNvSpPr>
              <p:nvPr/>
            </p:nvSpPr>
            <p:spPr>
              <a:xfrm>
                <a:off x="1333500" y="3230880"/>
                <a:ext cx="281940" cy="1630680"/>
              </a:xfrm>
              <a:prstGeom prst="rect">
                <a:avLst/>
              </a:prstGeom>
              <a:solidFill>
                <a:srgbClr val="D72229"/>
              </a:solidFill>
              <a:ln>
                <a:solidFill>
                  <a:srgbClr val="9F1D3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fr-CA" sz="1600" noProof="0" dirty="0">
                    <a:solidFill>
                      <a:srgbClr val="D72229"/>
                    </a:solidFill>
                    <a:latin typeface="Source Sans Pro" panose="020B0503030403020204" pitchFamily="34" charset="0"/>
                    <a:ea typeface="Source Sans Pro" panose="020B0503030403020204" pitchFamily="34" charset="0"/>
                  </a:rPr>
                  <a:t>-7.6%</a:t>
                </a:r>
              </a:p>
            </p:txBody>
          </p:sp>
          <p:sp>
            <p:nvSpPr>
              <p:cNvPr id="6" name="Rectangle 5">
                <a:extLst>
                  <a:ext uri="{FF2B5EF4-FFF2-40B4-BE49-F238E27FC236}">
                    <a16:creationId xmlns:a16="http://schemas.microsoft.com/office/drawing/2014/main" id="{7E0CB522-305C-FB1E-19B6-9AA918122499}"/>
                  </a:ext>
                </a:extLst>
              </p:cNvPr>
              <p:cNvSpPr>
                <a:spLocks noGrp="1" noRot="1" noMove="1" noResize="1" noEditPoints="1" noAdjustHandles="1" noChangeArrowheads="1" noChangeShapeType="1"/>
              </p:cNvSpPr>
              <p:nvPr/>
            </p:nvSpPr>
            <p:spPr>
              <a:xfrm>
                <a:off x="1743865" y="3230880"/>
                <a:ext cx="281940" cy="1485900"/>
              </a:xfrm>
              <a:prstGeom prst="rect">
                <a:avLst/>
              </a:prstGeom>
              <a:solidFill>
                <a:srgbClr val="D72229"/>
              </a:solidFill>
              <a:ln>
                <a:solidFill>
                  <a:srgbClr val="9F1D3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fr-CA" noProof="0" dirty="0">
                    <a:solidFill>
                      <a:srgbClr val="D72229"/>
                    </a:solidFill>
                    <a:latin typeface="Source Sans Pro" panose="020B0503030403020204" pitchFamily="34" charset="0"/>
                    <a:ea typeface="Source Sans Pro" panose="020B0503030403020204" pitchFamily="34" charset="0"/>
                  </a:rPr>
                  <a:t>-</a:t>
                </a:r>
                <a:r>
                  <a:rPr lang="fr-CA" sz="1600" noProof="0" dirty="0">
                    <a:solidFill>
                      <a:srgbClr val="D72229"/>
                    </a:solidFill>
                    <a:latin typeface="Source Sans Pro" panose="020B0503030403020204" pitchFamily="34" charset="0"/>
                    <a:ea typeface="Source Sans Pro" panose="020B0503030403020204" pitchFamily="34" charset="0"/>
                  </a:rPr>
                  <a:t>6.9%</a:t>
                </a:r>
              </a:p>
            </p:txBody>
          </p:sp>
          <p:sp>
            <p:nvSpPr>
              <p:cNvPr id="7" name="Rectangle 6">
                <a:extLst>
                  <a:ext uri="{FF2B5EF4-FFF2-40B4-BE49-F238E27FC236}">
                    <a16:creationId xmlns:a16="http://schemas.microsoft.com/office/drawing/2014/main" id="{14E74188-5100-D7BA-CEC0-0B4138403704}"/>
                  </a:ext>
                </a:extLst>
              </p:cNvPr>
              <p:cNvSpPr>
                <a:spLocks noGrp="1" noRot="1" noMove="1" noResize="1" noEditPoints="1" noAdjustHandles="1" noChangeArrowheads="1" noChangeShapeType="1"/>
              </p:cNvSpPr>
              <p:nvPr/>
            </p:nvSpPr>
            <p:spPr>
              <a:xfrm>
                <a:off x="2158508" y="3229985"/>
                <a:ext cx="281940" cy="1212475"/>
              </a:xfrm>
              <a:prstGeom prst="rect">
                <a:avLst/>
              </a:prstGeom>
              <a:solidFill>
                <a:srgbClr val="D72229"/>
              </a:solidFill>
              <a:ln>
                <a:solidFill>
                  <a:srgbClr val="9F1D3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fr-CA" noProof="0" dirty="0">
                    <a:solidFill>
                      <a:srgbClr val="D72229"/>
                    </a:solidFill>
                    <a:latin typeface="Source Sans Pro" panose="020B0503030403020204" pitchFamily="34" charset="0"/>
                    <a:ea typeface="Source Sans Pro" panose="020B0503030403020204" pitchFamily="34" charset="0"/>
                  </a:rPr>
                  <a:t>-</a:t>
                </a:r>
                <a:r>
                  <a:rPr lang="fr-CA" sz="1600" noProof="0" dirty="0">
                    <a:solidFill>
                      <a:srgbClr val="D72229"/>
                    </a:solidFill>
                    <a:latin typeface="Source Sans Pro" panose="020B0503030403020204" pitchFamily="34" charset="0"/>
                    <a:ea typeface="Source Sans Pro" panose="020B0503030403020204" pitchFamily="34" charset="0"/>
                  </a:rPr>
                  <a:t>5.6%</a:t>
                </a:r>
              </a:p>
            </p:txBody>
          </p:sp>
          <p:sp>
            <p:nvSpPr>
              <p:cNvPr id="10" name="Rectangle 9">
                <a:extLst>
                  <a:ext uri="{FF2B5EF4-FFF2-40B4-BE49-F238E27FC236}">
                    <a16:creationId xmlns:a16="http://schemas.microsoft.com/office/drawing/2014/main" id="{1B117179-2046-E94C-0E57-BE6AC45874B2}"/>
                  </a:ext>
                </a:extLst>
              </p:cNvPr>
              <p:cNvSpPr>
                <a:spLocks noGrp="1" noRot="1" noMove="1" noResize="1" noEditPoints="1" noAdjustHandles="1" noChangeArrowheads="1" noChangeShapeType="1"/>
              </p:cNvSpPr>
              <p:nvPr/>
            </p:nvSpPr>
            <p:spPr>
              <a:xfrm>
                <a:off x="2559043" y="3229985"/>
                <a:ext cx="281940" cy="902041"/>
              </a:xfrm>
              <a:prstGeom prst="rect">
                <a:avLst/>
              </a:prstGeom>
              <a:solidFill>
                <a:srgbClr val="D72229"/>
              </a:solidFill>
              <a:ln>
                <a:solidFill>
                  <a:srgbClr val="9F1D3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fr-CA" noProof="0" dirty="0">
                    <a:solidFill>
                      <a:srgbClr val="D72229"/>
                    </a:solidFill>
                    <a:latin typeface="Source Sans Pro" panose="020B0503030403020204" pitchFamily="34" charset="0"/>
                    <a:ea typeface="Source Sans Pro" panose="020B0503030403020204" pitchFamily="34" charset="0"/>
                  </a:rPr>
                  <a:t>-</a:t>
                </a:r>
                <a:r>
                  <a:rPr lang="fr-CA" sz="1600" noProof="0" dirty="0">
                    <a:solidFill>
                      <a:srgbClr val="D72229"/>
                    </a:solidFill>
                    <a:latin typeface="Source Sans Pro" panose="020B0503030403020204" pitchFamily="34" charset="0"/>
                    <a:ea typeface="Source Sans Pro" panose="020B0503030403020204" pitchFamily="34" charset="0"/>
                  </a:rPr>
                  <a:t>4.2%</a:t>
                </a:r>
              </a:p>
            </p:txBody>
          </p:sp>
          <p:sp>
            <p:nvSpPr>
              <p:cNvPr id="12" name="Rectangle 11">
                <a:extLst>
                  <a:ext uri="{FF2B5EF4-FFF2-40B4-BE49-F238E27FC236}">
                    <a16:creationId xmlns:a16="http://schemas.microsoft.com/office/drawing/2014/main" id="{0A43B412-5B77-F995-0F0E-948A5CF52F03}"/>
                  </a:ext>
                </a:extLst>
              </p:cNvPr>
              <p:cNvSpPr>
                <a:spLocks noGrp="1" noRot="1" noMove="1" noResize="1" noEditPoints="1" noAdjustHandles="1" noChangeArrowheads="1" noChangeShapeType="1"/>
              </p:cNvSpPr>
              <p:nvPr/>
            </p:nvSpPr>
            <p:spPr>
              <a:xfrm>
                <a:off x="5438308" y="3124200"/>
                <a:ext cx="281940" cy="105785"/>
              </a:xfrm>
              <a:prstGeom prst="rect">
                <a:avLst/>
              </a:prstGeom>
              <a:solidFill>
                <a:srgbClr val="AED36D"/>
              </a:solidFill>
              <a:ln>
                <a:solidFill>
                  <a:srgbClr val="65B6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3" name="Rectangle 12">
                <a:extLst>
                  <a:ext uri="{FF2B5EF4-FFF2-40B4-BE49-F238E27FC236}">
                    <a16:creationId xmlns:a16="http://schemas.microsoft.com/office/drawing/2014/main" id="{F7D9167C-9E6A-CA93-02F5-32FDDDC35CF5}"/>
                  </a:ext>
                </a:extLst>
              </p:cNvPr>
              <p:cNvSpPr>
                <a:spLocks noGrp="1" noRot="1" noMove="1" noResize="1" noEditPoints="1" noAdjustHandles="1" noChangeArrowheads="1" noChangeShapeType="1"/>
              </p:cNvSpPr>
              <p:nvPr/>
            </p:nvSpPr>
            <p:spPr>
              <a:xfrm>
                <a:off x="5854083" y="2666999"/>
                <a:ext cx="281940" cy="562985"/>
              </a:xfrm>
              <a:prstGeom prst="rect">
                <a:avLst/>
              </a:prstGeom>
              <a:solidFill>
                <a:srgbClr val="AED36D"/>
              </a:solidFill>
              <a:ln>
                <a:solidFill>
                  <a:srgbClr val="65B668"/>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fr-CA" sz="1400" noProof="0" dirty="0">
                  <a:solidFill>
                    <a:schemeClr val="tx1"/>
                  </a:solidFill>
                  <a:latin typeface="Source Sans Pro" panose="020B0503030403020204" pitchFamily="34" charset="0"/>
                  <a:ea typeface="Source Sans Pro" panose="020B0503030403020204" pitchFamily="34" charset="0"/>
                </a:endParaRPr>
              </a:p>
            </p:txBody>
          </p:sp>
          <p:sp>
            <p:nvSpPr>
              <p:cNvPr id="43" name="TextBox 42">
                <a:extLst>
                  <a:ext uri="{FF2B5EF4-FFF2-40B4-BE49-F238E27FC236}">
                    <a16:creationId xmlns:a16="http://schemas.microsoft.com/office/drawing/2014/main" id="{F2EC3A92-5DD6-1F2C-9813-D40987F42D6B}"/>
                  </a:ext>
                </a:extLst>
              </p:cNvPr>
              <p:cNvSpPr txBox="1">
                <a:spLocks noGrp="1" noRot="1" noMove="1" noResize="1" noEditPoints="1" noAdjustHandles="1" noChangeArrowheads="1" noChangeShapeType="1"/>
              </p:cNvSpPr>
              <p:nvPr/>
            </p:nvSpPr>
            <p:spPr>
              <a:xfrm>
                <a:off x="5256253" y="2888391"/>
                <a:ext cx="669994" cy="276999"/>
              </a:xfrm>
              <a:prstGeom prst="rect">
                <a:avLst/>
              </a:prstGeom>
              <a:noFill/>
            </p:spPr>
            <p:txBody>
              <a:bodyPr wrap="square">
                <a:spAutoFit/>
              </a:bodyPr>
              <a:lstStyle/>
              <a:p>
                <a:pPr algn="ctr"/>
                <a:r>
                  <a:rPr lang="fr-CA" sz="1200" b="1" noProof="0" dirty="0">
                    <a:latin typeface="Source Sans Pro" panose="020B0503030403020204" pitchFamily="34" charset="0"/>
                    <a:ea typeface="Source Sans Pro" panose="020B0503030403020204" pitchFamily="34" charset="0"/>
                  </a:rPr>
                  <a:t>+0,5 %</a:t>
                </a:r>
              </a:p>
            </p:txBody>
          </p:sp>
          <p:sp>
            <p:nvSpPr>
              <p:cNvPr id="44" name="TextBox 43">
                <a:extLst>
                  <a:ext uri="{FF2B5EF4-FFF2-40B4-BE49-F238E27FC236}">
                    <a16:creationId xmlns:a16="http://schemas.microsoft.com/office/drawing/2014/main" id="{0B86BEB4-28C7-B94E-44F6-B6A81D6B046C}"/>
                  </a:ext>
                </a:extLst>
              </p:cNvPr>
              <p:cNvSpPr txBox="1">
                <a:spLocks noGrp="1" noRot="1" noMove="1" noResize="1" noEditPoints="1" noAdjustHandles="1" noChangeArrowheads="1" noChangeShapeType="1"/>
              </p:cNvSpPr>
              <p:nvPr/>
            </p:nvSpPr>
            <p:spPr>
              <a:xfrm>
                <a:off x="5648326" y="2434455"/>
                <a:ext cx="669994" cy="276999"/>
              </a:xfrm>
              <a:prstGeom prst="rect">
                <a:avLst/>
              </a:prstGeom>
              <a:noFill/>
            </p:spPr>
            <p:txBody>
              <a:bodyPr wrap="square">
                <a:spAutoFit/>
              </a:bodyPr>
              <a:lstStyle/>
              <a:p>
                <a:pPr algn="ctr"/>
                <a:r>
                  <a:rPr lang="fr-CA" sz="1200" b="1" noProof="0" dirty="0">
                    <a:latin typeface="Source Sans Pro" panose="020B0503030403020204" pitchFamily="34" charset="0"/>
                    <a:ea typeface="Source Sans Pro" panose="020B0503030403020204" pitchFamily="34" charset="0"/>
                  </a:rPr>
                  <a:t>+2,6 %</a:t>
                </a:r>
              </a:p>
            </p:txBody>
          </p:sp>
          <p:sp>
            <p:nvSpPr>
              <p:cNvPr id="45" name="TextBox 44">
                <a:extLst>
                  <a:ext uri="{FF2B5EF4-FFF2-40B4-BE49-F238E27FC236}">
                    <a16:creationId xmlns:a16="http://schemas.microsoft.com/office/drawing/2014/main" id="{284AF3ED-56D2-6436-3F65-4A3C69057E5D}"/>
                  </a:ext>
                </a:extLst>
              </p:cNvPr>
              <p:cNvSpPr txBox="1">
                <a:spLocks noGrp="1" noRot="1" noMove="1" noResize="1" noEditPoints="1" noAdjustHandles="1" noChangeArrowheads="1" noChangeShapeType="1"/>
              </p:cNvSpPr>
              <p:nvPr/>
            </p:nvSpPr>
            <p:spPr>
              <a:xfrm>
                <a:off x="1133246" y="4836109"/>
                <a:ext cx="669994" cy="276999"/>
              </a:xfrm>
              <a:prstGeom prst="rect">
                <a:avLst/>
              </a:prstGeom>
              <a:noFill/>
            </p:spPr>
            <p:txBody>
              <a:bodyPr wrap="square">
                <a:spAutoFit/>
              </a:bodyPr>
              <a:lstStyle/>
              <a:p>
                <a:pPr algn="ctr"/>
                <a:r>
                  <a:rPr lang="fr-CA" sz="1200" b="1" noProof="0" dirty="0">
                    <a:latin typeface="Source Sans Pro" panose="020B0503030403020204" pitchFamily="34" charset="0"/>
                    <a:ea typeface="Source Sans Pro" panose="020B0503030403020204" pitchFamily="34" charset="0"/>
                  </a:rPr>
                  <a:t>-7,6 %</a:t>
                </a:r>
              </a:p>
            </p:txBody>
          </p:sp>
          <p:sp>
            <p:nvSpPr>
              <p:cNvPr id="46" name="TextBox 45">
                <a:extLst>
                  <a:ext uri="{FF2B5EF4-FFF2-40B4-BE49-F238E27FC236}">
                    <a16:creationId xmlns:a16="http://schemas.microsoft.com/office/drawing/2014/main" id="{68C48D51-CBDF-4244-E23B-2F8246CF7305}"/>
                  </a:ext>
                </a:extLst>
              </p:cNvPr>
              <p:cNvSpPr txBox="1">
                <a:spLocks noGrp="1" noRot="1" noMove="1" noResize="1" noEditPoints="1" noAdjustHandles="1" noChangeArrowheads="1" noChangeShapeType="1"/>
              </p:cNvSpPr>
              <p:nvPr/>
            </p:nvSpPr>
            <p:spPr>
              <a:xfrm>
                <a:off x="1549838" y="4676077"/>
                <a:ext cx="669994" cy="276999"/>
              </a:xfrm>
              <a:prstGeom prst="rect">
                <a:avLst/>
              </a:prstGeom>
              <a:noFill/>
            </p:spPr>
            <p:txBody>
              <a:bodyPr wrap="square">
                <a:spAutoFit/>
              </a:bodyPr>
              <a:lstStyle/>
              <a:p>
                <a:pPr algn="ctr"/>
                <a:r>
                  <a:rPr lang="fr-CA" sz="1200" b="1" noProof="0" dirty="0">
                    <a:latin typeface="Source Sans Pro" panose="020B0503030403020204" pitchFamily="34" charset="0"/>
                    <a:ea typeface="Source Sans Pro" panose="020B0503030403020204" pitchFamily="34" charset="0"/>
                  </a:rPr>
                  <a:t>-6,9 %</a:t>
                </a:r>
              </a:p>
            </p:txBody>
          </p:sp>
          <p:sp>
            <p:nvSpPr>
              <p:cNvPr id="47" name="TextBox 46">
                <a:extLst>
                  <a:ext uri="{FF2B5EF4-FFF2-40B4-BE49-F238E27FC236}">
                    <a16:creationId xmlns:a16="http://schemas.microsoft.com/office/drawing/2014/main" id="{9974A046-7D88-5A89-A94D-4904148E22A4}"/>
                  </a:ext>
                </a:extLst>
              </p:cNvPr>
              <p:cNvSpPr txBox="1">
                <a:spLocks noGrp="1" noRot="1" noMove="1" noResize="1" noEditPoints="1" noAdjustHandles="1" noChangeArrowheads="1" noChangeShapeType="1"/>
              </p:cNvSpPr>
              <p:nvPr/>
            </p:nvSpPr>
            <p:spPr>
              <a:xfrm>
                <a:off x="1981849" y="4402399"/>
                <a:ext cx="669994" cy="276999"/>
              </a:xfrm>
              <a:prstGeom prst="rect">
                <a:avLst/>
              </a:prstGeom>
              <a:noFill/>
            </p:spPr>
            <p:txBody>
              <a:bodyPr wrap="square">
                <a:spAutoFit/>
              </a:bodyPr>
              <a:lstStyle/>
              <a:p>
                <a:pPr algn="ctr"/>
                <a:r>
                  <a:rPr lang="fr-CA" sz="1200" b="1" noProof="0" dirty="0">
                    <a:latin typeface="Source Sans Pro" panose="020B0503030403020204" pitchFamily="34" charset="0"/>
                    <a:ea typeface="Source Sans Pro" panose="020B0503030403020204" pitchFamily="34" charset="0"/>
                  </a:rPr>
                  <a:t>-5,6 %</a:t>
                </a:r>
              </a:p>
            </p:txBody>
          </p:sp>
          <p:sp>
            <p:nvSpPr>
              <p:cNvPr id="48" name="TextBox 47">
                <a:extLst>
                  <a:ext uri="{FF2B5EF4-FFF2-40B4-BE49-F238E27FC236}">
                    <a16:creationId xmlns:a16="http://schemas.microsoft.com/office/drawing/2014/main" id="{3C25C6AD-F658-9988-A58F-1BC3D1448765}"/>
                  </a:ext>
                </a:extLst>
              </p:cNvPr>
              <p:cNvSpPr txBox="1">
                <a:spLocks noGrp="1" noRot="1" noMove="1" noResize="1" noEditPoints="1" noAdjustHandles="1" noChangeArrowheads="1" noChangeShapeType="1"/>
              </p:cNvSpPr>
              <p:nvPr/>
            </p:nvSpPr>
            <p:spPr>
              <a:xfrm>
                <a:off x="2379124" y="4109166"/>
                <a:ext cx="669994" cy="276999"/>
              </a:xfrm>
              <a:prstGeom prst="rect">
                <a:avLst/>
              </a:prstGeom>
              <a:noFill/>
            </p:spPr>
            <p:txBody>
              <a:bodyPr wrap="square">
                <a:spAutoFit/>
              </a:bodyPr>
              <a:lstStyle/>
              <a:p>
                <a:pPr algn="ctr"/>
                <a:r>
                  <a:rPr lang="fr-CA" sz="1200" b="1" noProof="0" dirty="0">
                    <a:latin typeface="Source Sans Pro" panose="020B0503030403020204" pitchFamily="34" charset="0"/>
                    <a:ea typeface="Source Sans Pro" panose="020B0503030403020204" pitchFamily="34" charset="0"/>
                  </a:rPr>
                  <a:t>-4,2 %</a:t>
                </a:r>
              </a:p>
            </p:txBody>
          </p:sp>
          <p:grpSp>
            <p:nvGrpSpPr>
              <p:cNvPr id="49" name="Group 48">
                <a:extLst>
                  <a:ext uri="{FF2B5EF4-FFF2-40B4-BE49-F238E27FC236}">
                    <a16:creationId xmlns:a16="http://schemas.microsoft.com/office/drawing/2014/main" id="{4824A50C-5935-B1F7-EB6A-5921E3728345}"/>
                  </a:ext>
                </a:extLst>
              </p:cNvPr>
              <p:cNvGrpSpPr>
                <a:grpSpLocks noGrp="1" noUngrp="1" noRot="1" noMove="1" noResize="1"/>
              </p:cNvGrpSpPr>
              <p:nvPr/>
            </p:nvGrpSpPr>
            <p:grpSpPr>
              <a:xfrm>
                <a:off x="1141261" y="2068861"/>
                <a:ext cx="5088089" cy="292945"/>
                <a:chOff x="1188630" y="4992508"/>
                <a:chExt cx="5088089" cy="292945"/>
              </a:xfrm>
            </p:grpSpPr>
            <p:sp>
              <p:nvSpPr>
                <p:cNvPr id="14" name="TextBox 13">
                  <a:extLst>
                    <a:ext uri="{FF2B5EF4-FFF2-40B4-BE49-F238E27FC236}">
                      <a16:creationId xmlns:a16="http://schemas.microsoft.com/office/drawing/2014/main" id="{2881B72B-3106-02C2-CD31-676D1F2D95B2}"/>
                    </a:ext>
                  </a:extLst>
                </p:cNvPr>
                <p:cNvSpPr txBox="1">
                  <a:spLocks noGrp="1" noRot="1" noMove="1" noResize="1" noEditPoints="1" noAdjustHandles="1" noChangeArrowheads="1" noChangeShapeType="1"/>
                </p:cNvSpPr>
                <p:nvPr/>
              </p:nvSpPr>
              <p:spPr>
                <a:xfrm>
                  <a:off x="1188630" y="5008454"/>
                  <a:ext cx="1876681" cy="276999"/>
                </a:xfrm>
                <a:prstGeom prst="rect">
                  <a:avLst/>
                </a:prstGeom>
                <a:solidFill>
                  <a:schemeClr val="bg1"/>
                </a:solidFill>
              </p:spPr>
              <p:txBody>
                <a:bodyPr wrap="square" rtlCol="0">
                  <a:spAutoFit/>
                </a:bodyPr>
                <a:lstStyle/>
                <a:p>
                  <a:r>
                    <a:rPr lang="fr-CA" sz="1200" b="1" noProof="0" dirty="0">
                      <a:solidFill>
                        <a:srgbClr val="D72229"/>
                      </a:solidFill>
                      <a:latin typeface="Source Sans Pro Light" panose="020B0403030403020204" pitchFamily="34" charset="0"/>
                      <a:ea typeface="Source Sans Pro Light" panose="020B0403030403020204" pitchFamily="34" charset="0"/>
                    </a:rPr>
                    <a:t>  25-29   30-34  35-39  40-44</a:t>
                  </a:r>
                </a:p>
              </p:txBody>
            </p:sp>
            <p:sp>
              <p:nvSpPr>
                <p:cNvPr id="16" name="TextBox 15">
                  <a:extLst>
                    <a:ext uri="{FF2B5EF4-FFF2-40B4-BE49-F238E27FC236}">
                      <a16:creationId xmlns:a16="http://schemas.microsoft.com/office/drawing/2014/main" id="{7DA46C5E-7920-4ECD-7912-4F10C08AC6CF}"/>
                    </a:ext>
                  </a:extLst>
                </p:cNvPr>
                <p:cNvSpPr txBox="1">
                  <a:spLocks noGrp="1" noRot="1" noMove="1" noResize="1" noEditPoints="1" noAdjustHandles="1" noChangeArrowheads="1" noChangeShapeType="1"/>
                </p:cNvSpPr>
                <p:nvPr/>
              </p:nvSpPr>
              <p:spPr>
                <a:xfrm>
                  <a:off x="2888352" y="5007748"/>
                  <a:ext cx="2645418" cy="276999"/>
                </a:xfrm>
                <a:prstGeom prst="rect">
                  <a:avLst/>
                </a:prstGeom>
                <a:solidFill>
                  <a:schemeClr val="bg1"/>
                </a:solidFill>
              </p:spPr>
              <p:txBody>
                <a:bodyPr wrap="square" rtlCol="0">
                  <a:spAutoFit/>
                </a:bodyPr>
                <a:lstStyle/>
                <a:p>
                  <a:r>
                    <a:rPr lang="fr-CA" sz="12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45-49   50-54  55-59  60-64   65-69   70-74</a:t>
                  </a:r>
                </a:p>
              </p:txBody>
            </p:sp>
            <p:sp>
              <p:nvSpPr>
                <p:cNvPr id="15" name="TextBox 14">
                  <a:extLst>
                    <a:ext uri="{FF2B5EF4-FFF2-40B4-BE49-F238E27FC236}">
                      <a16:creationId xmlns:a16="http://schemas.microsoft.com/office/drawing/2014/main" id="{4831BB02-C7E6-3A9B-A639-FC1FC1E6E374}"/>
                    </a:ext>
                  </a:extLst>
                </p:cNvPr>
                <p:cNvSpPr txBox="1">
                  <a:spLocks noGrp="1" noRot="1" noMove="1" noResize="1" noEditPoints="1" noAdjustHandles="1" noChangeArrowheads="1" noChangeShapeType="1"/>
                </p:cNvSpPr>
                <p:nvPr/>
              </p:nvSpPr>
              <p:spPr>
                <a:xfrm>
                  <a:off x="5406936" y="4992508"/>
                  <a:ext cx="869783" cy="276999"/>
                </a:xfrm>
                <a:prstGeom prst="rect">
                  <a:avLst/>
                </a:prstGeom>
                <a:solidFill>
                  <a:schemeClr val="bg1"/>
                </a:solidFill>
              </p:spPr>
              <p:txBody>
                <a:bodyPr wrap="square" rtlCol="0">
                  <a:spAutoFit/>
                </a:bodyPr>
                <a:lstStyle/>
                <a:p>
                  <a:r>
                    <a:rPr lang="fr-CA" sz="1200" b="1" noProof="0" dirty="0">
                      <a:solidFill>
                        <a:srgbClr val="65B668"/>
                      </a:solidFill>
                      <a:latin typeface="Source Sans Pro Light" panose="020B0403030403020204" pitchFamily="34" charset="0"/>
                      <a:ea typeface="Source Sans Pro Light" panose="020B0403030403020204" pitchFamily="34" charset="0"/>
                    </a:rPr>
                    <a:t>75-84    85+</a:t>
                  </a:r>
                </a:p>
              </p:txBody>
            </p:sp>
          </p:grpSp>
          <p:sp>
            <p:nvSpPr>
              <p:cNvPr id="52" name="TextBox 51">
                <a:extLst>
                  <a:ext uri="{FF2B5EF4-FFF2-40B4-BE49-F238E27FC236}">
                    <a16:creationId xmlns:a16="http://schemas.microsoft.com/office/drawing/2014/main" id="{F5603193-0747-4502-F084-4427B3E2347F}"/>
                  </a:ext>
                </a:extLst>
              </p:cNvPr>
              <p:cNvSpPr txBox="1">
                <a:spLocks noGrp="1" noRot="1" noMove="1" noResize="1" noEditPoints="1" noAdjustHandles="1" noChangeArrowheads="1" noChangeShapeType="1"/>
              </p:cNvSpPr>
              <p:nvPr/>
            </p:nvSpPr>
            <p:spPr>
              <a:xfrm>
                <a:off x="4813282" y="4741307"/>
                <a:ext cx="1399095" cy="209540"/>
              </a:xfrm>
              <a:prstGeom prst="rect">
                <a:avLst/>
              </a:prstGeom>
              <a:solidFill>
                <a:schemeClr val="bg1">
                  <a:alpha val="51000"/>
                </a:schemeClr>
              </a:solidFill>
            </p:spPr>
            <p:txBody>
              <a:bodyPr wrap="square" rtlCol="0">
                <a:spAutoFit/>
              </a:bodyPr>
              <a:lstStyle/>
              <a:p>
                <a:pPr algn="r"/>
                <a:r>
                  <a:rPr lang="fr-CA" sz="800" noProof="0" dirty="0">
                    <a:solidFill>
                      <a:schemeClr val="bg1">
                        <a:lumMod val="50000"/>
                      </a:schemeClr>
                    </a:solidFill>
                    <a:latin typeface="Source Sans Pro Light" panose="020B0403030403020204" pitchFamily="34" charset="0"/>
                    <a:ea typeface="Source Sans Pro Light" panose="020B0403030403020204" pitchFamily="34" charset="0"/>
                  </a:rPr>
                  <a:t>Source : Statistiques Canada</a:t>
                </a:r>
              </a:p>
            </p:txBody>
          </p:sp>
          <p:sp>
            <p:nvSpPr>
              <p:cNvPr id="53" name="TextBox 52">
                <a:extLst>
                  <a:ext uri="{FF2B5EF4-FFF2-40B4-BE49-F238E27FC236}">
                    <a16:creationId xmlns:a16="http://schemas.microsoft.com/office/drawing/2014/main" id="{948C9C4B-7794-6EFF-198C-4CA701351990}"/>
                  </a:ext>
                </a:extLst>
              </p:cNvPr>
              <p:cNvSpPr txBox="1">
                <a:spLocks noGrp="1" noRot="1" noMove="1" noResize="1" noEditPoints="1" noAdjustHandles="1" noChangeArrowheads="1" noChangeShapeType="1"/>
              </p:cNvSpPr>
              <p:nvPr/>
            </p:nvSpPr>
            <p:spPr>
              <a:xfrm>
                <a:off x="919114" y="5093807"/>
                <a:ext cx="5349212" cy="598684"/>
              </a:xfrm>
              <a:prstGeom prst="rect">
                <a:avLst/>
              </a:prstGeom>
              <a:solidFill>
                <a:schemeClr val="bg1"/>
              </a:solidFill>
            </p:spPr>
            <p:txBody>
              <a:bodyPr wrap="square" rtlCol="0">
                <a:spAutoFit/>
              </a:bodyPr>
              <a:lstStyle/>
              <a:p>
                <a:pPr algn="ctr"/>
                <a:r>
                  <a:rPr lang="fr-CA" sz="1600"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Taux d’accession à la propriété en 2021 par rapport à 2011</a:t>
                </a:r>
              </a:p>
              <a:p>
                <a:pPr algn="ctr"/>
                <a:r>
                  <a:rPr lang="fr-CA" b="1"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Par groupe d’âge</a:t>
                </a:r>
              </a:p>
            </p:txBody>
          </p:sp>
        </p:grpSp>
      </p:grpSp>
      <p:sp>
        <p:nvSpPr>
          <p:cNvPr id="2" name="TextBox 1">
            <a:extLst>
              <a:ext uri="{FF2B5EF4-FFF2-40B4-BE49-F238E27FC236}">
                <a16:creationId xmlns:a16="http://schemas.microsoft.com/office/drawing/2014/main" id="{C3EA0738-C9F6-B4EB-221B-E1D78851FB20}"/>
              </a:ext>
            </a:extLst>
          </p:cNvPr>
          <p:cNvSpPr txBox="1"/>
          <p:nvPr>
            <p:custDataLst>
              <p:tags r:id="rId8"/>
            </p:custDataLst>
          </p:nvPr>
        </p:nvSpPr>
        <p:spPr>
          <a:xfrm>
            <a:off x="8023074" y="4168227"/>
            <a:ext cx="635066" cy="292388"/>
          </a:xfrm>
          <a:prstGeom prst="rect">
            <a:avLst/>
          </a:prstGeom>
          <a:solidFill>
            <a:srgbClr val="E7EBE8"/>
          </a:solidFill>
        </p:spPr>
        <p:txBody>
          <a:bodyPr wrap="square" rtlCol="0">
            <a:spAutoFit/>
          </a:bodyPr>
          <a:lstStyle/>
          <a:p>
            <a:r>
              <a:rPr lang="fr-CA" sz="1300" b="1" dirty="0">
                <a:latin typeface="+mj-lt"/>
              </a:rPr>
              <a:t>65 %</a:t>
            </a:r>
          </a:p>
        </p:txBody>
      </p:sp>
      <p:sp>
        <p:nvSpPr>
          <p:cNvPr id="19" name="TextBox 18">
            <a:extLst>
              <a:ext uri="{FF2B5EF4-FFF2-40B4-BE49-F238E27FC236}">
                <a16:creationId xmlns:a16="http://schemas.microsoft.com/office/drawing/2014/main" id="{3740A95C-062A-BE92-1347-BDBEB91453E7}"/>
              </a:ext>
            </a:extLst>
          </p:cNvPr>
          <p:cNvSpPr txBox="1"/>
          <p:nvPr>
            <p:custDataLst>
              <p:tags r:id="rId9"/>
            </p:custDataLst>
          </p:nvPr>
        </p:nvSpPr>
        <p:spPr>
          <a:xfrm>
            <a:off x="9267703" y="4168227"/>
            <a:ext cx="602174" cy="292388"/>
          </a:xfrm>
          <a:prstGeom prst="rect">
            <a:avLst/>
          </a:prstGeom>
          <a:solidFill>
            <a:srgbClr val="E7EBE8"/>
          </a:solidFill>
        </p:spPr>
        <p:txBody>
          <a:bodyPr wrap="square" rtlCol="0">
            <a:spAutoFit/>
          </a:bodyPr>
          <a:lstStyle/>
          <a:p>
            <a:r>
              <a:rPr lang="fr-CA" sz="1300" b="1" dirty="0">
                <a:latin typeface="+mj-lt"/>
              </a:rPr>
              <a:t>69 %</a:t>
            </a:r>
          </a:p>
        </p:txBody>
      </p:sp>
      <p:sp>
        <p:nvSpPr>
          <p:cNvPr id="20" name="TextBox 19">
            <a:extLst>
              <a:ext uri="{FF2B5EF4-FFF2-40B4-BE49-F238E27FC236}">
                <a16:creationId xmlns:a16="http://schemas.microsoft.com/office/drawing/2014/main" id="{A51B0945-64AC-1470-47C0-D5C1CB2B1C61}"/>
              </a:ext>
            </a:extLst>
          </p:cNvPr>
          <p:cNvSpPr txBox="1"/>
          <p:nvPr>
            <p:custDataLst>
              <p:tags r:id="rId10"/>
            </p:custDataLst>
          </p:nvPr>
        </p:nvSpPr>
        <p:spPr>
          <a:xfrm>
            <a:off x="8709352" y="4157180"/>
            <a:ext cx="534533" cy="292388"/>
          </a:xfrm>
          <a:prstGeom prst="rect">
            <a:avLst/>
          </a:prstGeom>
          <a:solidFill>
            <a:srgbClr val="E7EBE8"/>
          </a:solidFill>
        </p:spPr>
        <p:txBody>
          <a:bodyPr wrap="square" rtlCol="0">
            <a:spAutoFit/>
          </a:bodyPr>
          <a:lstStyle/>
          <a:p>
            <a:r>
              <a:rPr lang="fr-CA" sz="1300" b="1" dirty="0">
                <a:solidFill>
                  <a:srgbClr val="00B050"/>
                </a:solidFill>
                <a:latin typeface="+mj-lt"/>
              </a:rPr>
              <a:t>86 %</a:t>
            </a:r>
          </a:p>
        </p:txBody>
      </p:sp>
      <p:sp>
        <p:nvSpPr>
          <p:cNvPr id="30" name="TextBox 29">
            <a:extLst>
              <a:ext uri="{FF2B5EF4-FFF2-40B4-BE49-F238E27FC236}">
                <a16:creationId xmlns:a16="http://schemas.microsoft.com/office/drawing/2014/main" id="{9BF289E2-462B-B457-3BF2-7578C865FFE9}"/>
              </a:ext>
            </a:extLst>
          </p:cNvPr>
          <p:cNvSpPr txBox="1"/>
          <p:nvPr>
            <p:custDataLst>
              <p:tags r:id="rId11"/>
            </p:custDataLst>
          </p:nvPr>
        </p:nvSpPr>
        <p:spPr>
          <a:xfrm>
            <a:off x="9289538" y="4168227"/>
            <a:ext cx="580339" cy="292388"/>
          </a:xfrm>
          <a:prstGeom prst="rect">
            <a:avLst/>
          </a:prstGeom>
          <a:solidFill>
            <a:srgbClr val="E7EBE8"/>
          </a:solidFill>
        </p:spPr>
        <p:txBody>
          <a:bodyPr wrap="square" rtlCol="0">
            <a:spAutoFit/>
          </a:bodyPr>
          <a:lstStyle/>
          <a:p>
            <a:r>
              <a:rPr lang="fr-CA" sz="1300" b="1" dirty="0">
                <a:solidFill>
                  <a:srgbClr val="00B050"/>
                </a:solidFill>
                <a:latin typeface="+mj-lt"/>
              </a:rPr>
              <a:t>75 %</a:t>
            </a:r>
          </a:p>
        </p:txBody>
      </p:sp>
      <p:sp>
        <p:nvSpPr>
          <p:cNvPr id="31" name="TextBox 30">
            <a:extLst>
              <a:ext uri="{FF2B5EF4-FFF2-40B4-BE49-F238E27FC236}">
                <a16:creationId xmlns:a16="http://schemas.microsoft.com/office/drawing/2014/main" id="{08419404-2FE8-C852-FCB5-8A2276417E87}"/>
              </a:ext>
            </a:extLst>
          </p:cNvPr>
          <p:cNvSpPr txBox="1"/>
          <p:nvPr>
            <p:custDataLst>
              <p:tags r:id="rId12"/>
            </p:custDataLst>
          </p:nvPr>
        </p:nvSpPr>
        <p:spPr>
          <a:xfrm>
            <a:off x="9911914" y="4168227"/>
            <a:ext cx="534532" cy="292388"/>
          </a:xfrm>
          <a:prstGeom prst="rect">
            <a:avLst/>
          </a:prstGeom>
          <a:solidFill>
            <a:srgbClr val="E7EBE8"/>
          </a:solidFill>
        </p:spPr>
        <p:txBody>
          <a:bodyPr wrap="square" rtlCol="0">
            <a:spAutoFit/>
          </a:bodyPr>
          <a:lstStyle/>
          <a:p>
            <a:r>
              <a:rPr lang="fr-CA" sz="1300" b="1" dirty="0">
                <a:latin typeface="+mj-lt"/>
              </a:rPr>
              <a:t>61 %</a:t>
            </a:r>
          </a:p>
        </p:txBody>
      </p:sp>
      <p:sp>
        <p:nvSpPr>
          <p:cNvPr id="32" name="TextBox 31">
            <a:extLst>
              <a:ext uri="{FF2B5EF4-FFF2-40B4-BE49-F238E27FC236}">
                <a16:creationId xmlns:a16="http://schemas.microsoft.com/office/drawing/2014/main" id="{8FDA564E-F77B-C5E2-88DF-BA279850EB83}"/>
              </a:ext>
            </a:extLst>
          </p:cNvPr>
          <p:cNvSpPr txBox="1"/>
          <p:nvPr>
            <p:custDataLst>
              <p:tags r:id="rId13"/>
            </p:custDataLst>
          </p:nvPr>
        </p:nvSpPr>
        <p:spPr>
          <a:xfrm>
            <a:off x="10433869" y="4168227"/>
            <a:ext cx="586248" cy="292388"/>
          </a:xfrm>
          <a:prstGeom prst="rect">
            <a:avLst/>
          </a:prstGeom>
          <a:solidFill>
            <a:srgbClr val="E7EBE8"/>
          </a:solidFill>
        </p:spPr>
        <p:txBody>
          <a:bodyPr wrap="square" rtlCol="0">
            <a:spAutoFit/>
          </a:bodyPr>
          <a:lstStyle/>
          <a:p>
            <a:r>
              <a:rPr lang="fr-CA" sz="1300" b="1" dirty="0">
                <a:solidFill>
                  <a:srgbClr val="FF0000"/>
                </a:solidFill>
                <a:latin typeface="+mj-lt"/>
              </a:rPr>
              <a:t>30 %</a:t>
            </a:r>
          </a:p>
        </p:txBody>
      </p:sp>
      <p:sp>
        <p:nvSpPr>
          <p:cNvPr id="33" name="TextBox 32">
            <a:extLst>
              <a:ext uri="{FF2B5EF4-FFF2-40B4-BE49-F238E27FC236}">
                <a16:creationId xmlns:a16="http://schemas.microsoft.com/office/drawing/2014/main" id="{16C5C466-25FB-80C3-EB3D-BBB0319A0B9C}"/>
              </a:ext>
            </a:extLst>
          </p:cNvPr>
          <p:cNvSpPr txBox="1"/>
          <p:nvPr>
            <p:custDataLst>
              <p:tags r:id="rId14"/>
            </p:custDataLst>
          </p:nvPr>
        </p:nvSpPr>
        <p:spPr>
          <a:xfrm>
            <a:off x="8020230" y="4792568"/>
            <a:ext cx="635066" cy="292388"/>
          </a:xfrm>
          <a:prstGeom prst="rect">
            <a:avLst/>
          </a:prstGeom>
          <a:solidFill>
            <a:srgbClr val="CCD4CE"/>
          </a:solidFill>
        </p:spPr>
        <p:txBody>
          <a:bodyPr wrap="square" rtlCol="0">
            <a:spAutoFit/>
          </a:bodyPr>
          <a:lstStyle/>
          <a:p>
            <a:r>
              <a:rPr lang="fr-CA" sz="1300" b="1" dirty="0">
                <a:latin typeface="+mj-lt"/>
              </a:rPr>
              <a:t>35 %</a:t>
            </a:r>
          </a:p>
        </p:txBody>
      </p:sp>
      <p:sp>
        <p:nvSpPr>
          <p:cNvPr id="35" name="TextBox 34">
            <a:extLst>
              <a:ext uri="{FF2B5EF4-FFF2-40B4-BE49-F238E27FC236}">
                <a16:creationId xmlns:a16="http://schemas.microsoft.com/office/drawing/2014/main" id="{702F7664-9417-6DE7-9FCA-DFE6ECBB5EC7}"/>
              </a:ext>
            </a:extLst>
          </p:cNvPr>
          <p:cNvSpPr txBox="1"/>
          <p:nvPr>
            <p:custDataLst>
              <p:tags r:id="rId15"/>
            </p:custDataLst>
          </p:nvPr>
        </p:nvSpPr>
        <p:spPr>
          <a:xfrm>
            <a:off x="9869877" y="4812974"/>
            <a:ext cx="550228" cy="292388"/>
          </a:xfrm>
          <a:prstGeom prst="rect">
            <a:avLst/>
          </a:prstGeom>
          <a:solidFill>
            <a:srgbClr val="CCD4CE"/>
          </a:solidFill>
        </p:spPr>
        <p:txBody>
          <a:bodyPr wrap="square" rtlCol="0">
            <a:spAutoFit/>
          </a:bodyPr>
          <a:lstStyle/>
          <a:p>
            <a:r>
              <a:rPr lang="fr-CA" sz="1300" b="1" dirty="0">
                <a:latin typeface="+mj-lt"/>
              </a:rPr>
              <a:t>41 %</a:t>
            </a:r>
          </a:p>
        </p:txBody>
      </p:sp>
      <p:sp>
        <p:nvSpPr>
          <p:cNvPr id="36" name="TextBox 35">
            <a:extLst>
              <a:ext uri="{FF2B5EF4-FFF2-40B4-BE49-F238E27FC236}">
                <a16:creationId xmlns:a16="http://schemas.microsoft.com/office/drawing/2014/main" id="{8565FE61-BA0C-7F32-4DC8-74AEAE5A5361}"/>
              </a:ext>
            </a:extLst>
          </p:cNvPr>
          <p:cNvSpPr txBox="1"/>
          <p:nvPr>
            <p:custDataLst>
              <p:tags r:id="rId16"/>
            </p:custDataLst>
          </p:nvPr>
        </p:nvSpPr>
        <p:spPr>
          <a:xfrm>
            <a:off x="10464387" y="4812974"/>
            <a:ext cx="550229" cy="292388"/>
          </a:xfrm>
          <a:prstGeom prst="rect">
            <a:avLst/>
          </a:prstGeom>
          <a:solidFill>
            <a:srgbClr val="CCD4CE"/>
          </a:solidFill>
        </p:spPr>
        <p:txBody>
          <a:bodyPr wrap="square" rtlCol="0">
            <a:spAutoFit/>
          </a:bodyPr>
          <a:lstStyle/>
          <a:p>
            <a:r>
              <a:rPr lang="fr-CA" sz="1300" b="1" dirty="0">
                <a:solidFill>
                  <a:srgbClr val="00B050"/>
                </a:solidFill>
                <a:latin typeface="+mj-lt"/>
              </a:rPr>
              <a:t>70 %</a:t>
            </a:r>
          </a:p>
        </p:txBody>
      </p:sp>
      <p:sp>
        <p:nvSpPr>
          <p:cNvPr id="37" name="TextBox 36">
            <a:extLst>
              <a:ext uri="{FF2B5EF4-FFF2-40B4-BE49-F238E27FC236}">
                <a16:creationId xmlns:a16="http://schemas.microsoft.com/office/drawing/2014/main" id="{1B9D2DBE-0F6F-9B3D-6A1F-FD0234DBE6F8}"/>
              </a:ext>
            </a:extLst>
          </p:cNvPr>
          <p:cNvSpPr txBox="1"/>
          <p:nvPr>
            <p:custDataLst>
              <p:tags r:id="rId17"/>
            </p:custDataLst>
          </p:nvPr>
        </p:nvSpPr>
        <p:spPr>
          <a:xfrm>
            <a:off x="9899337" y="4805177"/>
            <a:ext cx="534532" cy="292388"/>
          </a:xfrm>
          <a:prstGeom prst="rect">
            <a:avLst/>
          </a:prstGeom>
          <a:solidFill>
            <a:srgbClr val="CCD4CE"/>
          </a:solidFill>
        </p:spPr>
        <p:txBody>
          <a:bodyPr wrap="square" rtlCol="0">
            <a:spAutoFit/>
          </a:bodyPr>
          <a:lstStyle/>
          <a:p>
            <a:r>
              <a:rPr lang="fr-CA" sz="1300" b="1" dirty="0">
                <a:latin typeface="+mj-lt"/>
              </a:rPr>
              <a:t>39 %</a:t>
            </a:r>
          </a:p>
        </p:txBody>
      </p:sp>
      <p:sp>
        <p:nvSpPr>
          <p:cNvPr id="38" name="TextBox 37">
            <a:extLst>
              <a:ext uri="{FF2B5EF4-FFF2-40B4-BE49-F238E27FC236}">
                <a16:creationId xmlns:a16="http://schemas.microsoft.com/office/drawing/2014/main" id="{ADD0D8AF-E1E2-D5D0-7B7E-02F9177A40C6}"/>
              </a:ext>
            </a:extLst>
          </p:cNvPr>
          <p:cNvSpPr txBox="1"/>
          <p:nvPr>
            <p:custDataLst>
              <p:tags r:id="rId18"/>
            </p:custDataLst>
          </p:nvPr>
        </p:nvSpPr>
        <p:spPr>
          <a:xfrm>
            <a:off x="8733401" y="4812974"/>
            <a:ext cx="534302" cy="292388"/>
          </a:xfrm>
          <a:prstGeom prst="rect">
            <a:avLst/>
          </a:prstGeom>
          <a:solidFill>
            <a:srgbClr val="CCD4CE"/>
          </a:solidFill>
        </p:spPr>
        <p:txBody>
          <a:bodyPr wrap="square" rtlCol="0">
            <a:spAutoFit/>
          </a:bodyPr>
          <a:lstStyle/>
          <a:p>
            <a:r>
              <a:rPr lang="fr-CA" sz="1300" b="1" dirty="0">
                <a:solidFill>
                  <a:srgbClr val="FF0000"/>
                </a:solidFill>
                <a:latin typeface="+mj-lt"/>
              </a:rPr>
              <a:t>14 %</a:t>
            </a:r>
          </a:p>
        </p:txBody>
      </p:sp>
      <p:sp>
        <p:nvSpPr>
          <p:cNvPr id="39" name="TextBox 38">
            <a:extLst>
              <a:ext uri="{FF2B5EF4-FFF2-40B4-BE49-F238E27FC236}">
                <a16:creationId xmlns:a16="http://schemas.microsoft.com/office/drawing/2014/main" id="{46ABE9C3-882E-A2E2-5FE3-55A48CB97150}"/>
              </a:ext>
            </a:extLst>
          </p:cNvPr>
          <p:cNvSpPr txBox="1"/>
          <p:nvPr>
            <p:custDataLst>
              <p:tags r:id="rId19"/>
            </p:custDataLst>
          </p:nvPr>
        </p:nvSpPr>
        <p:spPr>
          <a:xfrm>
            <a:off x="9305126" y="4805177"/>
            <a:ext cx="534233" cy="292388"/>
          </a:xfrm>
          <a:prstGeom prst="rect">
            <a:avLst/>
          </a:prstGeom>
          <a:solidFill>
            <a:srgbClr val="CCD4CE"/>
          </a:solidFill>
        </p:spPr>
        <p:txBody>
          <a:bodyPr wrap="square" rtlCol="0">
            <a:spAutoFit/>
          </a:bodyPr>
          <a:lstStyle/>
          <a:p>
            <a:r>
              <a:rPr lang="fr-CA" sz="1300" b="1" dirty="0">
                <a:solidFill>
                  <a:srgbClr val="FF0000"/>
                </a:solidFill>
                <a:latin typeface="+mj-lt"/>
              </a:rPr>
              <a:t>25 %</a:t>
            </a:r>
          </a:p>
        </p:txBody>
      </p:sp>
    </p:spTree>
    <p:extLst>
      <p:ext uri="{BB962C8B-B14F-4D97-AF65-F5344CB8AC3E}">
        <p14:creationId xmlns:p14="http://schemas.microsoft.com/office/powerpoint/2010/main" val="33959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BCEBA-2972-35A7-5115-D886FAA5D1B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764D665-FB92-4B17-EF0B-EC0A429A362B}"/>
              </a:ext>
            </a:extLst>
          </p:cNvPr>
          <p:cNvGrpSpPr>
            <a:grpSpLocks noGrp="1" noUngrp="1" noRot="1" noMove="1" noResize="1"/>
          </p:cNvGrpSpPr>
          <p:nvPr>
            <p:custDataLst>
              <p:tags r:id="rId1"/>
            </p:custDataLst>
          </p:nvPr>
        </p:nvGrpSpPr>
        <p:grpSpPr>
          <a:xfrm>
            <a:off x="736692" y="1011593"/>
            <a:ext cx="11302057" cy="3326443"/>
            <a:chOff x="12810288" y="2218659"/>
            <a:chExt cx="10322645" cy="3200356"/>
          </a:xfrm>
        </p:grpSpPr>
        <p:grpSp>
          <p:nvGrpSpPr>
            <p:cNvPr id="14" name="Group 13">
              <a:extLst>
                <a:ext uri="{FF2B5EF4-FFF2-40B4-BE49-F238E27FC236}">
                  <a16:creationId xmlns:a16="http://schemas.microsoft.com/office/drawing/2014/main" id="{CD15EBFA-FDDD-6F79-2C8A-D9461F4A5BEA}"/>
                </a:ext>
              </a:extLst>
            </p:cNvPr>
            <p:cNvGrpSpPr>
              <a:grpSpLocks noGrp="1" noUngrp="1" noRot="1" noMove="1" noResize="1"/>
            </p:cNvGrpSpPr>
            <p:nvPr/>
          </p:nvGrpSpPr>
          <p:grpSpPr>
            <a:xfrm>
              <a:off x="12810288" y="2218659"/>
              <a:ext cx="10322645" cy="3200356"/>
              <a:chOff x="4147452" y="1722155"/>
              <a:chExt cx="9677241" cy="3200356"/>
            </a:xfrm>
          </p:grpSpPr>
          <p:sp>
            <p:nvSpPr>
              <p:cNvPr id="8" name="TextBox 7">
                <a:extLst>
                  <a:ext uri="{FF2B5EF4-FFF2-40B4-BE49-F238E27FC236}">
                    <a16:creationId xmlns:a16="http://schemas.microsoft.com/office/drawing/2014/main" id="{D888775F-572F-875C-8ACD-34D15DE4ADF5}"/>
                  </a:ext>
                </a:extLst>
              </p:cNvPr>
              <p:cNvSpPr txBox="1">
                <a:spLocks noGrp="1" noRot="1" noMove="1" noResize="1" noEditPoints="1" noAdjustHandles="1" noChangeArrowheads="1" noChangeShapeType="1"/>
              </p:cNvSpPr>
              <p:nvPr/>
            </p:nvSpPr>
            <p:spPr>
              <a:xfrm>
                <a:off x="9427122" y="1722155"/>
                <a:ext cx="3728316" cy="681054"/>
              </a:xfrm>
              <a:prstGeom prst="rect">
                <a:avLst/>
              </a:prstGeom>
              <a:noFill/>
            </p:spPr>
            <p:txBody>
              <a:bodyPr wrap="square">
                <a:spAutoFit/>
              </a:bodyPr>
              <a:lstStyle/>
              <a:p>
                <a:pPr lvl="0">
                  <a:defRPr/>
                </a:pPr>
                <a:r>
                  <a:rPr lang="fr-CA" sz="2000" i="1" noProof="0" dirty="0">
                    <a:solidFill>
                      <a:srgbClr val="FFFFFF"/>
                    </a:solidFill>
                    <a:latin typeface="Gill Sans Nova"/>
                  </a:rPr>
                  <a:t>Compromis envisagés pour devenir propriétaires…</a:t>
                </a:r>
                <a:endParaRPr kumimoji="0" lang="fr-CA" sz="2000" b="0" i="1" u="none" strike="noStrike" kern="1200" cap="none" spc="0" normalizeH="0" baseline="0" noProof="0" dirty="0">
                  <a:ln>
                    <a:noFill/>
                  </a:ln>
                  <a:solidFill>
                    <a:srgbClr val="FFFFFF"/>
                  </a:solidFill>
                  <a:effectLst/>
                  <a:uLnTx/>
                  <a:uFillTx/>
                  <a:latin typeface="Gill Sans Nova"/>
                  <a:ea typeface="+mn-ea"/>
                  <a:cs typeface="+mn-cs"/>
                </a:endParaRPr>
              </a:p>
            </p:txBody>
          </p:sp>
          <p:sp>
            <p:nvSpPr>
              <p:cNvPr id="9" name="Title 1">
                <a:extLst>
                  <a:ext uri="{FF2B5EF4-FFF2-40B4-BE49-F238E27FC236}">
                    <a16:creationId xmlns:a16="http://schemas.microsoft.com/office/drawing/2014/main" id="{A098C538-984A-3D20-9C50-7926DD04B1A4}"/>
                  </a:ext>
                </a:extLst>
              </p:cNvPr>
              <p:cNvSpPr txBox="1">
                <a:spLocks noGrp="1" noRot="1" noMove="1" noResize="1" noEditPoints="1" noAdjustHandles="1" noChangeArrowheads="1" noChangeShapeType="1"/>
              </p:cNvSpPr>
              <p:nvPr/>
            </p:nvSpPr>
            <p:spPr>
              <a:xfrm>
                <a:off x="4147452" y="2190283"/>
                <a:ext cx="4166933" cy="2478346"/>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000" b="1" kern="1200" cap="all">
                    <a:solidFill>
                      <a:schemeClr val="bg1">
                        <a:lumMod val="95000"/>
                      </a:schemeClr>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CA" sz="9500" b="1"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60 %</a:t>
                </a:r>
                <a:r>
                  <a:rPr kumimoji="0" lang="fr-CA" sz="10400" b="1"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 </a:t>
                </a:r>
              </a:p>
              <a:p>
                <a:pPr marL="0" marR="0" lvl="0" indent="0" algn="l" defTabSz="914400" rtl="0" eaLnBrk="1" fontAlgn="auto" latinLnBrk="0" hangingPunct="1">
                  <a:lnSpc>
                    <a:spcPct val="120000"/>
                  </a:lnSpc>
                  <a:spcBef>
                    <a:spcPts val="1000"/>
                  </a:spcBef>
                  <a:spcAft>
                    <a:spcPts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des premiers acheteurs ont ajusté leurs attentes quant à ce qu’ils peuvent se permettre, </a:t>
                </a:r>
                <a:r>
                  <a:rPr kumimoji="0" lang="fr-CA" sz="2400" i="0" u="none" strike="noStrike" kern="1200" cap="none" spc="0" normalizeH="0" baseline="0" noProof="0" dirty="0">
                    <a:ln>
                      <a:noFill/>
                    </a:ln>
                    <a:solidFill>
                      <a:srgbClr val="45D74C"/>
                    </a:solidFill>
                    <a:effectLst/>
                    <a:uLnTx/>
                    <a:uFillTx/>
                    <a:latin typeface="Gill Sans Nova" panose="020B0602020104020203" pitchFamily="34" charset="0"/>
                    <a:ea typeface="+mj-ea"/>
                    <a:cs typeface="+mj-cs"/>
                  </a:rPr>
                  <a:t>dont 68 % des 18 à 29 ans. </a:t>
                </a:r>
              </a:p>
            </p:txBody>
          </p:sp>
          <p:graphicFrame>
            <p:nvGraphicFramePr>
              <p:cNvPr id="10" name="Has your understanding of what kind of home you can realistically afford for your first purchase changed over time?" descr="18c7699d-6a51-43af-8a79-a2fe4603cdaa Has your understanding of what kind of home you can realistically afford for your first purchase changed over time?">
                <a:extLst>
                  <a:ext uri="{FF2B5EF4-FFF2-40B4-BE49-F238E27FC236}">
                    <a16:creationId xmlns:a16="http://schemas.microsoft.com/office/drawing/2014/main" id="{C20E6F2E-D6FD-C2B4-5727-483D8839EE58}"/>
                  </a:ext>
                </a:extLst>
              </p:cNvPr>
              <p:cNvGraphicFramePr>
                <a:graphicFrameLocks/>
              </p:cNvGraphicFramePr>
              <p:nvPr>
                <p:extLst>
                  <p:ext uri="{D42A27DB-BD31-4B8C-83A1-F6EECF244321}">
                    <p14:modId xmlns:p14="http://schemas.microsoft.com/office/powerpoint/2010/main" val="3008471788"/>
                  </p:ext>
                </p:extLst>
              </p:nvPr>
            </p:nvGraphicFramePr>
            <p:xfrm>
              <a:off x="9427122" y="2398835"/>
              <a:ext cx="4397571" cy="2523676"/>
            </p:xfrm>
            <a:graphic>
              <a:graphicData uri="http://schemas.openxmlformats.org/drawingml/2006/chart">
                <c:chart xmlns:c="http://schemas.openxmlformats.org/drawingml/2006/chart" xmlns:r="http://schemas.openxmlformats.org/officeDocument/2006/relationships" r:id="rId6"/>
              </a:graphicData>
            </a:graphic>
          </p:graphicFrame>
        </p:grpSp>
        <p:sp>
          <p:nvSpPr>
            <p:cNvPr id="11" name="Arrow: Right 10">
              <a:extLst>
                <a:ext uri="{FF2B5EF4-FFF2-40B4-BE49-F238E27FC236}">
                  <a16:creationId xmlns:a16="http://schemas.microsoft.com/office/drawing/2014/main" id="{C6918EDA-99AB-E4EB-5F10-097B7A2329DD}"/>
                </a:ext>
              </a:extLst>
            </p:cNvPr>
            <p:cNvSpPr>
              <a:spLocks noGrp="1" noRot="1" noMove="1" noResize="1" noEditPoints="1" noAdjustHandles="1" noChangeArrowheads="1" noChangeShapeType="1"/>
            </p:cNvSpPr>
            <p:nvPr/>
          </p:nvSpPr>
          <p:spPr>
            <a:xfrm>
              <a:off x="15185338" y="2945061"/>
              <a:ext cx="2906745" cy="49214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6" name="Text Placeholder 11">
            <a:extLst>
              <a:ext uri="{FF2B5EF4-FFF2-40B4-BE49-F238E27FC236}">
                <a16:creationId xmlns:a16="http://schemas.microsoft.com/office/drawing/2014/main" id="{34468689-1442-A036-E75B-6601FE0335B2}"/>
              </a:ext>
            </a:extLst>
          </p:cNvPr>
          <p:cNvSpPr txBox="1">
            <a:spLocks noGrp="1" noRot="1" noMove="1" noResize="1" noEditPoints="1" noAdjustHandles="1" noChangeArrowheads="1" noChangeShapeType="1"/>
          </p:cNvSpPr>
          <p:nvPr>
            <p:custDataLst>
              <p:tags r:id="rId2"/>
            </p:custDataLst>
          </p:nvPr>
        </p:nvSpPr>
        <p:spPr>
          <a:xfrm>
            <a:off x="625888" y="4760000"/>
            <a:ext cx="11090985" cy="854989"/>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6612"/>
            <a:r>
              <a:rPr lang="fr-CA" sz="2800" b="1" noProof="0" dirty="0">
                <a:solidFill>
                  <a:schemeClr val="bg1"/>
                </a:solidFill>
                <a:ea typeface="Source Sans Pro Black" panose="020B0803030403020204" pitchFamily="34" charset="0"/>
              </a:rPr>
              <a:t>Les Canadiens n’ont pas abandonné – ils sont prêts </a:t>
            </a:r>
            <a:r>
              <a:rPr lang="fr-CA" sz="2800" b="1" dirty="0">
                <a:solidFill>
                  <a:schemeClr val="bg1"/>
                </a:solidFill>
                <a:ea typeface="Source Sans Pro Black" panose="020B0803030403020204" pitchFamily="34" charset="0"/>
              </a:rPr>
              <a:t>à</a:t>
            </a:r>
            <a:r>
              <a:rPr lang="fr-CA" sz="2800" b="1" noProof="0" dirty="0">
                <a:solidFill>
                  <a:schemeClr val="bg1"/>
                </a:solidFill>
                <a:ea typeface="Source Sans Pro Black" panose="020B0803030403020204" pitchFamily="34" charset="0"/>
              </a:rPr>
              <a:t> faire des compromis pour devenir propriétaires.</a:t>
            </a:r>
          </a:p>
        </p:txBody>
      </p:sp>
      <p:sp>
        <p:nvSpPr>
          <p:cNvPr id="15" name="Rectangle 14">
            <a:extLst>
              <a:ext uri="{FF2B5EF4-FFF2-40B4-BE49-F238E27FC236}">
                <a16:creationId xmlns:a16="http://schemas.microsoft.com/office/drawing/2014/main" id="{5A220552-4073-3D67-7CAA-8E7321E4C0DA}"/>
              </a:ext>
            </a:extLst>
          </p:cNvPr>
          <p:cNvSpPr>
            <a:spLocks noGrp="1" noRot="1" noMove="1" noResize="1" noEditPoints="1" noAdjustHandles="1" noChangeArrowheads="1" noChangeShapeType="1"/>
          </p:cNvSpPr>
          <p:nvPr>
            <p:custDataLst>
              <p:tags r:id="rId3"/>
            </p:custDataLst>
          </p:nvPr>
        </p:nvSpPr>
        <p:spPr>
          <a:xfrm>
            <a:off x="6828595" y="914400"/>
            <a:ext cx="4475899" cy="350254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270910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A38A1-FDED-E092-5203-810499ACEBC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6DA4D79-DBEE-26DD-0CA1-73BD58FEA22D}"/>
              </a:ext>
            </a:extLst>
          </p:cNvPr>
          <p:cNvSpPr txBox="1">
            <a:spLocks noGrp="1" noRot="1" noMove="1" noResize="1" noEditPoints="1" noAdjustHandles="1" noChangeArrowheads="1" noChangeShapeType="1"/>
          </p:cNvSpPr>
          <p:nvPr>
            <p:custDataLst>
              <p:tags r:id="rId1"/>
            </p:custDataLst>
          </p:nvPr>
        </p:nvSpPr>
        <p:spPr>
          <a:xfrm>
            <a:off x="554680" y="339661"/>
            <a:ext cx="10972800" cy="1143000"/>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pPr defTabSz="609585"/>
            <a:endParaRPr lang="fr-CA" sz="5867" noProof="0" dirty="0">
              <a:solidFill>
                <a:prstClr val="white"/>
              </a:solidFill>
            </a:endParaRPr>
          </a:p>
        </p:txBody>
      </p:sp>
      <p:pic>
        <p:nvPicPr>
          <p:cNvPr id="3" name="Picture Placeholder 7">
            <a:extLst>
              <a:ext uri="{FF2B5EF4-FFF2-40B4-BE49-F238E27FC236}">
                <a16:creationId xmlns:a16="http://schemas.microsoft.com/office/drawing/2014/main" id="{ADA6BA38-A45E-0FEA-19A5-9725560AD0D6}"/>
              </a:ext>
            </a:extLst>
          </p:cNvPr>
          <p:cNvPicPr>
            <a:picLocks noChangeAspect="1"/>
          </p:cNvPicPr>
          <p:nvPr>
            <p:custDataLst>
              <p:tags r:id="rId2"/>
            </p:custDataLst>
          </p:nvPr>
        </p:nvPicPr>
        <p:blipFill rotWithShape="1">
          <a:blip r:embed="rId18">
            <a:extLst>
              <a:ext uri="{28A0092B-C50C-407E-A947-70E740481C1C}">
                <a14:useLocalDpi xmlns:a14="http://schemas.microsoft.com/office/drawing/2010/main" val="0"/>
              </a:ext>
            </a:extLst>
          </a:blip>
          <a:srcRect l="2168" t="-4051" r="2501" b="-1011"/>
          <a:stretch>
            <a:fillRect/>
          </a:stretch>
        </p:blipFill>
        <p:spPr>
          <a:xfrm>
            <a:off x="6285985" y="1159608"/>
            <a:ext cx="5747046" cy="4199440"/>
          </a:xfrm>
          <a:prstGeom prst="rect">
            <a:avLst/>
          </a:prstGeom>
        </p:spPr>
      </p:pic>
      <p:grpSp>
        <p:nvGrpSpPr>
          <p:cNvPr id="11" name="Group 10">
            <a:extLst>
              <a:ext uri="{FF2B5EF4-FFF2-40B4-BE49-F238E27FC236}">
                <a16:creationId xmlns:a16="http://schemas.microsoft.com/office/drawing/2014/main" id="{5BB90115-0F3F-19A0-17D4-9F845A04852B}"/>
              </a:ext>
            </a:extLst>
          </p:cNvPr>
          <p:cNvGrpSpPr>
            <a:grpSpLocks noGrp="1" noUngrp="1" noRot="1" noMove="1" noResize="1"/>
          </p:cNvGrpSpPr>
          <p:nvPr>
            <p:custDataLst>
              <p:tags r:id="rId3"/>
            </p:custDataLst>
          </p:nvPr>
        </p:nvGrpSpPr>
        <p:grpSpPr>
          <a:xfrm>
            <a:off x="554680" y="1787814"/>
            <a:ext cx="4990205" cy="2956618"/>
            <a:chOff x="532055" y="1659545"/>
            <a:chExt cx="4990205" cy="2699417"/>
          </a:xfrm>
        </p:grpSpPr>
        <p:sp>
          <p:nvSpPr>
            <p:cNvPr id="9" name="Title 1">
              <a:extLst>
                <a:ext uri="{FF2B5EF4-FFF2-40B4-BE49-F238E27FC236}">
                  <a16:creationId xmlns:a16="http://schemas.microsoft.com/office/drawing/2014/main" id="{B671B16F-4EA5-C16E-323C-A91F50E65777}"/>
                </a:ext>
              </a:extLst>
            </p:cNvPr>
            <p:cNvSpPr txBox="1">
              <a:spLocks/>
            </p:cNvSpPr>
            <p:nvPr/>
          </p:nvSpPr>
          <p:spPr>
            <a:xfrm>
              <a:off x="532055" y="1659545"/>
              <a:ext cx="4990205" cy="1782311"/>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r>
                <a:rPr lang="fr-CA" sz="2800" noProof="0" dirty="0">
                  <a:solidFill>
                    <a:schemeClr val="tx1"/>
                  </a:solidFill>
                  <a:latin typeface="Source Sans Pro" panose="020B0503030403020204" pitchFamily="34" charset="0"/>
                </a:rPr>
                <a:t>Ces jeunes Canadiens sont aussi la cohorte démographique la plus importante, et typiquement des premiers acheteurs.</a:t>
              </a:r>
            </a:p>
          </p:txBody>
        </p:sp>
        <p:sp>
          <p:nvSpPr>
            <p:cNvPr id="5" name="Title 1">
              <a:extLst>
                <a:ext uri="{FF2B5EF4-FFF2-40B4-BE49-F238E27FC236}">
                  <a16:creationId xmlns:a16="http://schemas.microsoft.com/office/drawing/2014/main" id="{B36DAD82-F943-F27F-FFED-5ABFAC0DE86D}"/>
                </a:ext>
              </a:extLst>
            </p:cNvPr>
            <p:cNvSpPr txBox="1">
              <a:spLocks/>
            </p:cNvSpPr>
            <p:nvPr/>
          </p:nvSpPr>
          <p:spPr>
            <a:xfrm>
              <a:off x="532056" y="3372285"/>
              <a:ext cx="4990204" cy="986677"/>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r>
                <a:rPr lang="fr-CA" sz="3000" b="1" noProof="0" dirty="0">
                  <a:solidFill>
                    <a:schemeClr val="tx1"/>
                  </a:solidFill>
                  <a:latin typeface="Source Sans Pro" panose="020B0503030403020204" pitchFamily="34" charset="0"/>
                  <a:ea typeface="Source Sans Pro Black" panose="020B0803030403020204" pitchFamily="34" charset="0"/>
                </a:rPr>
                <a:t>Alors pourquoi n’achètent-ils pas?</a:t>
              </a:r>
              <a:endParaRPr lang="fr-CA" sz="3000" b="1" noProof="0" dirty="0">
                <a:solidFill>
                  <a:schemeClr val="tx1"/>
                </a:solidFill>
                <a:latin typeface="Source Sans Pro" panose="020B0503030403020204" pitchFamily="34" charset="0"/>
              </a:endParaRPr>
            </a:p>
          </p:txBody>
        </p:sp>
      </p:grpSp>
      <p:sp>
        <p:nvSpPr>
          <p:cNvPr id="4" name="TextBox 3">
            <a:extLst>
              <a:ext uri="{FF2B5EF4-FFF2-40B4-BE49-F238E27FC236}">
                <a16:creationId xmlns:a16="http://schemas.microsoft.com/office/drawing/2014/main" id="{5C88AE98-9FBC-16C8-008B-A65CA14F381D}"/>
              </a:ext>
            </a:extLst>
          </p:cNvPr>
          <p:cNvSpPr txBox="1"/>
          <p:nvPr>
            <p:custDataLst>
              <p:tags r:id="rId4"/>
            </p:custDataLst>
          </p:nvPr>
        </p:nvSpPr>
        <p:spPr>
          <a:xfrm>
            <a:off x="6096000" y="1265906"/>
            <a:ext cx="5747045" cy="369332"/>
          </a:xfrm>
          <a:prstGeom prst="rect">
            <a:avLst/>
          </a:prstGeom>
          <a:solidFill>
            <a:schemeClr val="bg1"/>
          </a:solidFill>
        </p:spPr>
        <p:txBody>
          <a:bodyPr wrap="square" rtlCol="0">
            <a:spAutoFit/>
          </a:bodyPr>
          <a:lstStyle/>
          <a:p>
            <a:pPr algn="ctr"/>
            <a:r>
              <a:rPr lang="fr-CA"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Population canadienne par groupe d’âge (2024) </a:t>
            </a:r>
            <a:endParaRPr lang="fr-CA" b="1" noProof="0" dirty="0">
              <a:solidFill>
                <a:schemeClr val="tx1">
                  <a:lumMod val="65000"/>
                  <a:lumOff val="35000"/>
                </a:schemeClr>
              </a:solidFill>
              <a:latin typeface="Source Sans Pro Light" panose="020B0403030403020204" pitchFamily="34" charset="0"/>
              <a:ea typeface="Source Sans Pro Light" panose="020B0403030403020204" pitchFamily="34" charset="0"/>
            </a:endParaRPr>
          </a:p>
        </p:txBody>
      </p:sp>
      <p:sp>
        <p:nvSpPr>
          <p:cNvPr id="6" name="TextBox 5">
            <a:extLst>
              <a:ext uri="{FF2B5EF4-FFF2-40B4-BE49-F238E27FC236}">
                <a16:creationId xmlns:a16="http://schemas.microsoft.com/office/drawing/2014/main" id="{64655423-0CF4-85BC-C56E-91C43DE1263B}"/>
              </a:ext>
            </a:extLst>
          </p:cNvPr>
          <p:cNvSpPr txBox="1"/>
          <p:nvPr>
            <p:custDataLst>
              <p:tags r:id="rId5"/>
            </p:custDataLst>
          </p:nvPr>
        </p:nvSpPr>
        <p:spPr>
          <a:xfrm>
            <a:off x="5705528" y="5123155"/>
            <a:ext cx="2285378" cy="246221"/>
          </a:xfrm>
          <a:prstGeom prst="rect">
            <a:avLst/>
          </a:prstGeom>
          <a:solidFill>
            <a:schemeClr val="bg1"/>
          </a:solidFill>
        </p:spPr>
        <p:txBody>
          <a:bodyPr wrap="square" rtlCol="0">
            <a:spAutoFit/>
          </a:bodyPr>
          <a:lstStyle/>
          <a:p>
            <a:pPr algn="ctr"/>
            <a:r>
              <a:rPr lang="fr-CA" sz="1000" noProof="0" dirty="0">
                <a:solidFill>
                  <a:schemeClr val="bg1">
                    <a:lumMod val="50000"/>
                  </a:schemeClr>
                </a:solidFill>
                <a:latin typeface="Source Sans Pro Light" panose="020B0403030403020204" pitchFamily="34" charset="0"/>
                <a:ea typeface="Source Sans Pro Light" panose="020B0403030403020204" pitchFamily="34" charset="0"/>
              </a:rPr>
              <a:t>Source : Statistique Canada</a:t>
            </a:r>
            <a:endParaRPr lang="fr-CA" sz="1000" b="1" noProof="0" dirty="0">
              <a:solidFill>
                <a:schemeClr val="bg1">
                  <a:lumMod val="50000"/>
                </a:schemeClr>
              </a:solidFill>
              <a:latin typeface="Source Sans Pro Light" panose="020B0403030403020204" pitchFamily="34" charset="0"/>
              <a:ea typeface="Source Sans Pro Light" panose="020B0403030403020204" pitchFamily="34" charset="0"/>
            </a:endParaRPr>
          </a:p>
        </p:txBody>
      </p:sp>
      <p:pic>
        <p:nvPicPr>
          <p:cNvPr id="17" name="Picture 16">
            <a:extLst>
              <a:ext uri="{FF2B5EF4-FFF2-40B4-BE49-F238E27FC236}">
                <a16:creationId xmlns:a16="http://schemas.microsoft.com/office/drawing/2014/main" id="{B2621CA6-509C-1027-00A9-98710C69E815}"/>
              </a:ext>
            </a:extLst>
          </p:cNvPr>
          <p:cNvPicPr>
            <a:picLocks noChangeAspect="1"/>
          </p:cNvPicPr>
          <p:nvPr>
            <p:custDataLst>
              <p:tags r:id="rId6"/>
            </p:custDataLst>
          </p:nvPr>
        </p:nvPicPr>
        <p:blipFill>
          <a:blip r:embed="rId19"/>
          <a:stretch>
            <a:fillRect/>
          </a:stretch>
        </p:blipFill>
        <p:spPr>
          <a:xfrm>
            <a:off x="6038227" y="1635239"/>
            <a:ext cx="5998555" cy="3400756"/>
          </a:xfrm>
          <a:prstGeom prst="rect">
            <a:avLst/>
          </a:prstGeom>
        </p:spPr>
      </p:pic>
      <p:sp>
        <p:nvSpPr>
          <p:cNvPr id="2" name="TextBox 1">
            <a:extLst>
              <a:ext uri="{FF2B5EF4-FFF2-40B4-BE49-F238E27FC236}">
                <a16:creationId xmlns:a16="http://schemas.microsoft.com/office/drawing/2014/main" id="{D39BAE28-4EC2-5A74-F3C0-9B76967C8C6B}"/>
              </a:ext>
            </a:extLst>
          </p:cNvPr>
          <p:cNvSpPr txBox="1"/>
          <p:nvPr>
            <p:custDataLst>
              <p:tags r:id="rId7"/>
            </p:custDataLst>
          </p:nvPr>
        </p:nvSpPr>
        <p:spPr>
          <a:xfrm>
            <a:off x="6044281" y="1678605"/>
            <a:ext cx="780582" cy="246221"/>
          </a:xfrm>
          <a:prstGeom prst="rect">
            <a:avLst/>
          </a:prstGeom>
          <a:solidFill>
            <a:schemeClr val="bg1"/>
          </a:solidFill>
        </p:spPr>
        <p:txBody>
          <a:bodyPr wrap="square" rtlCol="0">
            <a:spAutoFit/>
          </a:bodyPr>
          <a:lstStyle/>
          <a:p>
            <a:r>
              <a:rPr lang="fr-CA" sz="1000" dirty="0"/>
              <a:t>3 500 000</a:t>
            </a:r>
          </a:p>
        </p:txBody>
      </p:sp>
      <p:sp>
        <p:nvSpPr>
          <p:cNvPr id="7" name="TextBox 6">
            <a:extLst>
              <a:ext uri="{FF2B5EF4-FFF2-40B4-BE49-F238E27FC236}">
                <a16:creationId xmlns:a16="http://schemas.microsoft.com/office/drawing/2014/main" id="{AF1EC558-9AB8-9E90-CDD4-22D3C0091C42}"/>
              </a:ext>
            </a:extLst>
          </p:cNvPr>
          <p:cNvSpPr txBox="1"/>
          <p:nvPr>
            <p:custDataLst>
              <p:tags r:id="rId8"/>
            </p:custDataLst>
          </p:nvPr>
        </p:nvSpPr>
        <p:spPr>
          <a:xfrm>
            <a:off x="6041080" y="2079106"/>
            <a:ext cx="734598" cy="246221"/>
          </a:xfrm>
          <a:prstGeom prst="rect">
            <a:avLst/>
          </a:prstGeom>
          <a:solidFill>
            <a:schemeClr val="bg1"/>
          </a:solidFill>
        </p:spPr>
        <p:txBody>
          <a:bodyPr wrap="square" rtlCol="0">
            <a:spAutoFit/>
          </a:bodyPr>
          <a:lstStyle/>
          <a:p>
            <a:r>
              <a:rPr lang="fr-CA" sz="1000" dirty="0"/>
              <a:t>3 000 000</a:t>
            </a:r>
          </a:p>
        </p:txBody>
      </p:sp>
      <p:sp>
        <p:nvSpPr>
          <p:cNvPr id="10" name="TextBox 9">
            <a:extLst>
              <a:ext uri="{FF2B5EF4-FFF2-40B4-BE49-F238E27FC236}">
                <a16:creationId xmlns:a16="http://schemas.microsoft.com/office/drawing/2014/main" id="{213CFCDF-0A0B-3A69-D7DA-FC59F47226EC}"/>
              </a:ext>
            </a:extLst>
          </p:cNvPr>
          <p:cNvSpPr txBox="1"/>
          <p:nvPr>
            <p:custDataLst>
              <p:tags r:id="rId9"/>
            </p:custDataLst>
          </p:nvPr>
        </p:nvSpPr>
        <p:spPr>
          <a:xfrm>
            <a:off x="6034476" y="2408906"/>
            <a:ext cx="766895" cy="246221"/>
          </a:xfrm>
          <a:prstGeom prst="rect">
            <a:avLst/>
          </a:prstGeom>
          <a:solidFill>
            <a:schemeClr val="bg1"/>
          </a:solidFill>
        </p:spPr>
        <p:txBody>
          <a:bodyPr wrap="square" rtlCol="0">
            <a:spAutoFit/>
          </a:bodyPr>
          <a:lstStyle/>
          <a:p>
            <a:r>
              <a:rPr lang="fr-CA" sz="1000" dirty="0"/>
              <a:t>2 500 000</a:t>
            </a:r>
          </a:p>
        </p:txBody>
      </p:sp>
      <p:sp>
        <p:nvSpPr>
          <p:cNvPr id="12" name="TextBox 11">
            <a:extLst>
              <a:ext uri="{FF2B5EF4-FFF2-40B4-BE49-F238E27FC236}">
                <a16:creationId xmlns:a16="http://schemas.microsoft.com/office/drawing/2014/main" id="{D8532AE5-F241-8C3E-CE99-908341EE9E05}"/>
              </a:ext>
            </a:extLst>
          </p:cNvPr>
          <p:cNvSpPr txBox="1"/>
          <p:nvPr>
            <p:custDataLst>
              <p:tags r:id="rId10"/>
            </p:custDataLst>
          </p:nvPr>
        </p:nvSpPr>
        <p:spPr>
          <a:xfrm>
            <a:off x="6067772" y="2780874"/>
            <a:ext cx="733599" cy="246221"/>
          </a:xfrm>
          <a:prstGeom prst="rect">
            <a:avLst/>
          </a:prstGeom>
          <a:solidFill>
            <a:schemeClr val="bg1"/>
          </a:solidFill>
        </p:spPr>
        <p:txBody>
          <a:bodyPr wrap="square" rtlCol="0">
            <a:spAutoFit/>
          </a:bodyPr>
          <a:lstStyle/>
          <a:p>
            <a:r>
              <a:rPr lang="fr-CA" sz="1000" dirty="0"/>
              <a:t>2 000 000</a:t>
            </a:r>
          </a:p>
        </p:txBody>
      </p:sp>
      <p:sp>
        <p:nvSpPr>
          <p:cNvPr id="13" name="TextBox 12">
            <a:extLst>
              <a:ext uri="{FF2B5EF4-FFF2-40B4-BE49-F238E27FC236}">
                <a16:creationId xmlns:a16="http://schemas.microsoft.com/office/drawing/2014/main" id="{75F72F62-DD13-E258-D8B0-09768D82775C}"/>
              </a:ext>
            </a:extLst>
          </p:cNvPr>
          <p:cNvSpPr txBox="1"/>
          <p:nvPr>
            <p:custDataLst>
              <p:tags r:id="rId11"/>
            </p:custDataLst>
          </p:nvPr>
        </p:nvSpPr>
        <p:spPr>
          <a:xfrm>
            <a:off x="6020925" y="3139718"/>
            <a:ext cx="827292" cy="246221"/>
          </a:xfrm>
          <a:prstGeom prst="rect">
            <a:avLst/>
          </a:prstGeom>
          <a:solidFill>
            <a:schemeClr val="bg1"/>
          </a:solidFill>
        </p:spPr>
        <p:txBody>
          <a:bodyPr wrap="square" rtlCol="0">
            <a:spAutoFit/>
          </a:bodyPr>
          <a:lstStyle/>
          <a:p>
            <a:r>
              <a:rPr lang="fr-CA" sz="1000" dirty="0"/>
              <a:t> 1 500 000</a:t>
            </a:r>
          </a:p>
        </p:txBody>
      </p:sp>
      <p:sp>
        <p:nvSpPr>
          <p:cNvPr id="14" name="TextBox 13">
            <a:extLst>
              <a:ext uri="{FF2B5EF4-FFF2-40B4-BE49-F238E27FC236}">
                <a16:creationId xmlns:a16="http://schemas.microsoft.com/office/drawing/2014/main" id="{6CB6C5DF-934D-01EC-2F7D-A41722FA62FD}"/>
              </a:ext>
            </a:extLst>
          </p:cNvPr>
          <p:cNvSpPr txBox="1"/>
          <p:nvPr>
            <p:custDataLst>
              <p:tags r:id="rId12"/>
            </p:custDataLst>
          </p:nvPr>
        </p:nvSpPr>
        <p:spPr>
          <a:xfrm>
            <a:off x="6055886" y="3505603"/>
            <a:ext cx="794445" cy="246221"/>
          </a:xfrm>
          <a:prstGeom prst="rect">
            <a:avLst/>
          </a:prstGeom>
          <a:solidFill>
            <a:schemeClr val="bg1"/>
          </a:solidFill>
        </p:spPr>
        <p:txBody>
          <a:bodyPr wrap="square" rtlCol="0">
            <a:spAutoFit/>
          </a:bodyPr>
          <a:lstStyle/>
          <a:p>
            <a:r>
              <a:rPr lang="fr-CA" sz="1000" dirty="0"/>
              <a:t>1 000 000</a:t>
            </a:r>
          </a:p>
        </p:txBody>
      </p:sp>
      <p:sp>
        <p:nvSpPr>
          <p:cNvPr id="18" name="TextBox 17">
            <a:extLst>
              <a:ext uri="{FF2B5EF4-FFF2-40B4-BE49-F238E27FC236}">
                <a16:creationId xmlns:a16="http://schemas.microsoft.com/office/drawing/2014/main" id="{B628EAA6-A22F-24F6-418B-10A0757EB344}"/>
              </a:ext>
            </a:extLst>
          </p:cNvPr>
          <p:cNvSpPr txBox="1"/>
          <p:nvPr>
            <p:custDataLst>
              <p:tags r:id="rId13"/>
            </p:custDataLst>
          </p:nvPr>
        </p:nvSpPr>
        <p:spPr>
          <a:xfrm>
            <a:off x="6501366" y="4256690"/>
            <a:ext cx="303932" cy="246221"/>
          </a:xfrm>
          <a:prstGeom prst="rect">
            <a:avLst/>
          </a:prstGeom>
          <a:solidFill>
            <a:schemeClr val="bg1"/>
          </a:solidFill>
        </p:spPr>
        <p:txBody>
          <a:bodyPr wrap="square" rtlCol="0">
            <a:spAutoFit/>
          </a:bodyPr>
          <a:lstStyle/>
          <a:p>
            <a:r>
              <a:rPr lang="fr-CA" sz="1000" dirty="0"/>
              <a:t>0</a:t>
            </a:r>
          </a:p>
        </p:txBody>
      </p:sp>
      <p:sp>
        <p:nvSpPr>
          <p:cNvPr id="15" name="TextBox 14">
            <a:extLst>
              <a:ext uri="{FF2B5EF4-FFF2-40B4-BE49-F238E27FC236}">
                <a16:creationId xmlns:a16="http://schemas.microsoft.com/office/drawing/2014/main" id="{6E58E3A2-D733-ECA6-E076-87EFA9C25F1C}"/>
              </a:ext>
            </a:extLst>
          </p:cNvPr>
          <p:cNvSpPr txBox="1"/>
          <p:nvPr>
            <p:custDataLst>
              <p:tags r:id="rId14"/>
            </p:custDataLst>
          </p:nvPr>
        </p:nvSpPr>
        <p:spPr>
          <a:xfrm>
            <a:off x="6143908" y="3904402"/>
            <a:ext cx="680955" cy="246221"/>
          </a:xfrm>
          <a:prstGeom prst="rect">
            <a:avLst/>
          </a:prstGeom>
          <a:solidFill>
            <a:schemeClr val="bg1"/>
          </a:solidFill>
        </p:spPr>
        <p:txBody>
          <a:bodyPr wrap="square" rtlCol="0">
            <a:spAutoFit/>
          </a:bodyPr>
          <a:lstStyle/>
          <a:p>
            <a:r>
              <a:rPr lang="fr-CA" sz="1000" dirty="0"/>
              <a:t>500 000</a:t>
            </a:r>
          </a:p>
        </p:txBody>
      </p:sp>
      <p:graphicFrame>
        <p:nvGraphicFramePr>
          <p:cNvPr id="20" name="Table 19">
            <a:extLst>
              <a:ext uri="{FF2B5EF4-FFF2-40B4-BE49-F238E27FC236}">
                <a16:creationId xmlns:a16="http://schemas.microsoft.com/office/drawing/2014/main" id="{0EEF3FDC-C87D-2CC1-8ED7-6CC1CAFF7B9C}"/>
              </a:ext>
            </a:extLst>
          </p:cNvPr>
          <p:cNvGraphicFramePr>
            <a:graphicFrameLocks noGrp="1"/>
          </p:cNvGraphicFramePr>
          <p:nvPr>
            <p:custDataLst>
              <p:tags r:id="rId15"/>
            </p:custDataLst>
            <p:extLst>
              <p:ext uri="{D42A27DB-BD31-4B8C-83A1-F6EECF244321}">
                <p14:modId xmlns:p14="http://schemas.microsoft.com/office/powerpoint/2010/main" val="1111928781"/>
              </p:ext>
            </p:extLst>
          </p:nvPr>
        </p:nvGraphicFramePr>
        <p:xfrm>
          <a:off x="6848217" y="4417501"/>
          <a:ext cx="4981052" cy="615087"/>
        </p:xfrm>
        <a:graphic>
          <a:graphicData uri="http://schemas.openxmlformats.org/drawingml/2006/table">
            <a:tbl>
              <a:tblPr firstRow="1" firstCol="1" bandRow="1">
                <a:tableStyleId>{5C22544A-7EE6-4342-B048-85BDC9FD1C3A}</a:tableStyleId>
              </a:tblPr>
              <a:tblGrid>
                <a:gridCol w="288543">
                  <a:extLst>
                    <a:ext uri="{9D8B030D-6E8A-4147-A177-3AD203B41FA5}">
                      <a16:colId xmlns:a16="http://schemas.microsoft.com/office/drawing/2014/main" val="498964342"/>
                    </a:ext>
                  </a:extLst>
                </a:gridCol>
                <a:gridCol w="226808">
                  <a:extLst>
                    <a:ext uri="{9D8B030D-6E8A-4147-A177-3AD203B41FA5}">
                      <a16:colId xmlns:a16="http://schemas.microsoft.com/office/drawing/2014/main" val="944399267"/>
                    </a:ext>
                  </a:extLst>
                </a:gridCol>
                <a:gridCol w="226808">
                  <a:extLst>
                    <a:ext uri="{9D8B030D-6E8A-4147-A177-3AD203B41FA5}">
                      <a16:colId xmlns:a16="http://schemas.microsoft.com/office/drawing/2014/main" val="1544591849"/>
                    </a:ext>
                  </a:extLst>
                </a:gridCol>
                <a:gridCol w="226808">
                  <a:extLst>
                    <a:ext uri="{9D8B030D-6E8A-4147-A177-3AD203B41FA5}">
                      <a16:colId xmlns:a16="http://schemas.microsoft.com/office/drawing/2014/main" val="1751744014"/>
                    </a:ext>
                  </a:extLst>
                </a:gridCol>
                <a:gridCol w="258346">
                  <a:extLst>
                    <a:ext uri="{9D8B030D-6E8A-4147-A177-3AD203B41FA5}">
                      <a16:colId xmlns:a16="http://schemas.microsoft.com/office/drawing/2014/main" val="2689841044"/>
                    </a:ext>
                  </a:extLst>
                </a:gridCol>
                <a:gridCol w="230163">
                  <a:extLst>
                    <a:ext uri="{9D8B030D-6E8A-4147-A177-3AD203B41FA5}">
                      <a16:colId xmlns:a16="http://schemas.microsoft.com/office/drawing/2014/main" val="2873686252"/>
                    </a:ext>
                  </a:extLst>
                </a:gridCol>
                <a:gridCol w="244255">
                  <a:extLst>
                    <a:ext uri="{9D8B030D-6E8A-4147-A177-3AD203B41FA5}">
                      <a16:colId xmlns:a16="http://schemas.microsoft.com/office/drawing/2014/main" val="3931162851"/>
                    </a:ext>
                  </a:extLst>
                </a:gridCol>
                <a:gridCol w="228150">
                  <a:extLst>
                    <a:ext uri="{9D8B030D-6E8A-4147-A177-3AD203B41FA5}">
                      <a16:colId xmlns:a16="http://schemas.microsoft.com/office/drawing/2014/main" val="3145806054"/>
                    </a:ext>
                  </a:extLst>
                </a:gridCol>
                <a:gridCol w="246268">
                  <a:extLst>
                    <a:ext uri="{9D8B030D-6E8A-4147-A177-3AD203B41FA5}">
                      <a16:colId xmlns:a16="http://schemas.microsoft.com/office/drawing/2014/main" val="259583912"/>
                    </a:ext>
                  </a:extLst>
                </a:gridCol>
                <a:gridCol w="226808">
                  <a:extLst>
                    <a:ext uri="{9D8B030D-6E8A-4147-A177-3AD203B41FA5}">
                      <a16:colId xmlns:a16="http://schemas.microsoft.com/office/drawing/2014/main" val="3881988118"/>
                    </a:ext>
                  </a:extLst>
                </a:gridCol>
                <a:gridCol w="226808">
                  <a:extLst>
                    <a:ext uri="{9D8B030D-6E8A-4147-A177-3AD203B41FA5}">
                      <a16:colId xmlns:a16="http://schemas.microsoft.com/office/drawing/2014/main" val="1106774518"/>
                    </a:ext>
                  </a:extLst>
                </a:gridCol>
                <a:gridCol w="226808">
                  <a:extLst>
                    <a:ext uri="{9D8B030D-6E8A-4147-A177-3AD203B41FA5}">
                      <a16:colId xmlns:a16="http://schemas.microsoft.com/office/drawing/2014/main" val="3621383599"/>
                    </a:ext>
                  </a:extLst>
                </a:gridCol>
                <a:gridCol w="226808">
                  <a:extLst>
                    <a:ext uri="{9D8B030D-6E8A-4147-A177-3AD203B41FA5}">
                      <a16:colId xmlns:a16="http://schemas.microsoft.com/office/drawing/2014/main" val="3330084797"/>
                    </a:ext>
                  </a:extLst>
                </a:gridCol>
                <a:gridCol w="244925">
                  <a:extLst>
                    <a:ext uri="{9D8B030D-6E8A-4147-A177-3AD203B41FA5}">
                      <a16:colId xmlns:a16="http://schemas.microsoft.com/office/drawing/2014/main" val="3064443485"/>
                    </a:ext>
                  </a:extLst>
                </a:gridCol>
                <a:gridCol w="226808">
                  <a:extLst>
                    <a:ext uri="{9D8B030D-6E8A-4147-A177-3AD203B41FA5}">
                      <a16:colId xmlns:a16="http://schemas.microsoft.com/office/drawing/2014/main" val="2083014363"/>
                    </a:ext>
                  </a:extLst>
                </a:gridCol>
                <a:gridCol w="248952">
                  <a:extLst>
                    <a:ext uri="{9D8B030D-6E8A-4147-A177-3AD203B41FA5}">
                      <a16:colId xmlns:a16="http://schemas.microsoft.com/office/drawing/2014/main" val="3685742847"/>
                    </a:ext>
                  </a:extLst>
                </a:gridCol>
                <a:gridCol w="226808">
                  <a:extLst>
                    <a:ext uri="{9D8B030D-6E8A-4147-A177-3AD203B41FA5}">
                      <a16:colId xmlns:a16="http://schemas.microsoft.com/office/drawing/2014/main" val="2556086871"/>
                    </a:ext>
                  </a:extLst>
                </a:gridCol>
                <a:gridCol w="249623">
                  <a:extLst>
                    <a:ext uri="{9D8B030D-6E8A-4147-A177-3AD203B41FA5}">
                      <a16:colId xmlns:a16="http://schemas.microsoft.com/office/drawing/2014/main" val="4174034856"/>
                    </a:ext>
                  </a:extLst>
                </a:gridCol>
                <a:gridCol w="226808">
                  <a:extLst>
                    <a:ext uri="{9D8B030D-6E8A-4147-A177-3AD203B41FA5}">
                      <a16:colId xmlns:a16="http://schemas.microsoft.com/office/drawing/2014/main" val="195426861"/>
                    </a:ext>
                  </a:extLst>
                </a:gridCol>
                <a:gridCol w="248952">
                  <a:extLst>
                    <a:ext uri="{9D8B030D-6E8A-4147-A177-3AD203B41FA5}">
                      <a16:colId xmlns:a16="http://schemas.microsoft.com/office/drawing/2014/main" val="287306701"/>
                    </a:ext>
                  </a:extLst>
                </a:gridCol>
                <a:gridCol w="224795">
                  <a:extLst>
                    <a:ext uri="{9D8B030D-6E8A-4147-A177-3AD203B41FA5}">
                      <a16:colId xmlns:a16="http://schemas.microsoft.com/office/drawing/2014/main" val="661049089"/>
                    </a:ext>
                  </a:extLst>
                </a:gridCol>
              </a:tblGrid>
              <a:tr h="615087">
                <a:tc>
                  <a:txBody>
                    <a:bodyPr/>
                    <a:lstStyle/>
                    <a:p>
                      <a:pPr marL="71755" marR="71755">
                        <a:lnSpc>
                          <a:spcPct val="107000"/>
                        </a:lnSpc>
                        <a:spcAft>
                          <a:spcPts val="800"/>
                        </a:spcAft>
                        <a:buNone/>
                      </a:pPr>
                      <a:r>
                        <a:rPr lang="en-US" sz="1100" b="0" kern="100" dirty="0">
                          <a:solidFill>
                            <a:schemeClr val="tx1"/>
                          </a:solidFill>
                          <a:effectLst/>
                        </a:rPr>
                        <a:t>0 à 04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nchor="b">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5 à 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10 à 14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15 à 19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20 à 24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25 à 29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30 à 34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35 à 39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40 à 44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45 à 49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50 à 54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55 à 59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60 à 64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65 à 69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70 à 74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75 à 79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80 à 84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85 à 89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90 à 94</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95 à 99</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tc>
                  <a:txBody>
                    <a:bodyPr/>
                    <a:lstStyle/>
                    <a:p>
                      <a:pPr marL="71755" marR="71755">
                        <a:lnSpc>
                          <a:spcPct val="107000"/>
                        </a:lnSpc>
                        <a:spcAft>
                          <a:spcPts val="800"/>
                        </a:spcAft>
                        <a:buNone/>
                      </a:pPr>
                      <a:r>
                        <a:rPr lang="en-US" sz="1100" b="0" kern="100" dirty="0">
                          <a:solidFill>
                            <a:schemeClr val="tx1"/>
                          </a:solidFill>
                          <a:effectLst/>
                        </a:rPr>
                        <a:t>100+</a:t>
                      </a:r>
                      <a:endParaRPr lang="fr-CA"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780" marR="17780" marT="0" marB="0" vert="vert270">
                    <a:solidFill>
                      <a:schemeClr val="bg1"/>
                    </a:solidFill>
                  </a:tcPr>
                </a:tc>
                <a:extLst>
                  <a:ext uri="{0D108BD9-81ED-4DB2-BD59-A6C34878D82A}">
                    <a16:rowId xmlns:a16="http://schemas.microsoft.com/office/drawing/2014/main" val="3039042548"/>
                  </a:ext>
                </a:extLst>
              </a:tr>
            </a:tbl>
          </a:graphicData>
        </a:graphic>
      </p:graphicFrame>
    </p:spTree>
    <p:extLst>
      <p:ext uri="{BB962C8B-B14F-4D97-AF65-F5344CB8AC3E}">
        <p14:creationId xmlns:p14="http://schemas.microsoft.com/office/powerpoint/2010/main" val="195318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EF658-AF2B-B4FA-4708-376F30947F1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98B0710-DEA0-8D34-B259-4F51D8CE3A99}"/>
              </a:ext>
            </a:extLst>
          </p:cNvPr>
          <p:cNvSpPr txBox="1">
            <a:spLocks/>
          </p:cNvSpPr>
          <p:nvPr>
            <p:custDataLst>
              <p:tags r:id="rId1"/>
            </p:custDataLst>
          </p:nvPr>
        </p:nvSpPr>
        <p:spPr>
          <a:xfrm>
            <a:off x="554680" y="339661"/>
            <a:ext cx="10972800" cy="1143000"/>
          </a:xfrm>
          <a:prstGeom prst="rect">
            <a:avLst/>
          </a:prstGeom>
        </p:spPr>
        <p:txBody>
          <a:bodyPr vert="horz" lIns="121920" tIns="60960" rIns="121920" bIns="60960" rtlCol="0" anchor="b">
            <a:noAutofit/>
          </a:bodyPr>
          <a:lstStyle>
            <a:lvl1pPr algn="l" defTabSz="457200" rtl="0" eaLnBrk="1" latinLnBrk="0" hangingPunct="1">
              <a:spcBef>
                <a:spcPct val="0"/>
              </a:spcBef>
              <a:buNone/>
              <a:defRPr sz="4400" kern="1200">
                <a:solidFill>
                  <a:srgbClr val="345FA8"/>
                </a:solidFill>
                <a:latin typeface="Source Sans Pro Black" panose="020B0803030403020204" pitchFamily="34" charset="0"/>
                <a:ea typeface="Verdana" panose="020B0604030504040204" pitchFamily="34" charset="0"/>
                <a:cs typeface="Source Sans Pro Black" panose="020B0803030403020204" pitchFamily="34" charset="0"/>
              </a:defRPr>
            </a:lvl1pPr>
          </a:lstStyle>
          <a:p>
            <a:pPr defTabSz="609585"/>
            <a:endParaRPr lang="fr-CA" sz="5867" noProof="0" dirty="0">
              <a:solidFill>
                <a:prstClr val="white"/>
              </a:solidFill>
            </a:endParaRPr>
          </a:p>
        </p:txBody>
      </p:sp>
      <p:grpSp>
        <p:nvGrpSpPr>
          <p:cNvPr id="29" name="Group 28">
            <a:extLst>
              <a:ext uri="{FF2B5EF4-FFF2-40B4-BE49-F238E27FC236}">
                <a16:creationId xmlns:a16="http://schemas.microsoft.com/office/drawing/2014/main" id="{93FB180D-3873-87B0-C1A9-5C20956B6E28}"/>
              </a:ext>
            </a:extLst>
          </p:cNvPr>
          <p:cNvGrpSpPr>
            <a:grpSpLocks noGrp="1" noUngrp="1" noRot="1" noMove="1" noResize="1"/>
          </p:cNvGrpSpPr>
          <p:nvPr>
            <p:custDataLst>
              <p:tags r:id="rId2"/>
            </p:custDataLst>
          </p:nvPr>
        </p:nvGrpSpPr>
        <p:grpSpPr>
          <a:xfrm>
            <a:off x="554680" y="1643416"/>
            <a:ext cx="3546398" cy="3571167"/>
            <a:chOff x="532054" y="810059"/>
            <a:chExt cx="3546398" cy="4243198"/>
          </a:xfrm>
        </p:grpSpPr>
        <p:sp>
          <p:nvSpPr>
            <p:cNvPr id="4" name="Snip Single Corner Rectangle 12">
              <a:extLst>
                <a:ext uri="{FF2B5EF4-FFF2-40B4-BE49-F238E27FC236}">
                  <a16:creationId xmlns:a16="http://schemas.microsoft.com/office/drawing/2014/main" id="{F7F0DF6A-2089-B1E5-3E3C-3932F569C051}"/>
                </a:ext>
              </a:extLst>
            </p:cNvPr>
            <p:cNvSpPr>
              <a:spLocks noGrp="1" noRot="1" noMove="1" noResize="1" noEditPoints="1" noAdjustHandles="1" noChangeArrowheads="1" noChangeShapeType="1"/>
            </p:cNvSpPr>
            <p:nvPr/>
          </p:nvSpPr>
          <p:spPr>
            <a:xfrm flipV="1">
              <a:off x="532054" y="810059"/>
              <a:ext cx="3546398" cy="4243198"/>
            </a:xfrm>
            <a:prstGeom prst="snip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6" name="Text Placeholder 11">
              <a:extLst>
                <a:ext uri="{FF2B5EF4-FFF2-40B4-BE49-F238E27FC236}">
                  <a16:creationId xmlns:a16="http://schemas.microsoft.com/office/drawing/2014/main" id="{1BDB3CA6-2467-BBB8-5FBE-0860D2DEFE94}"/>
                </a:ext>
              </a:extLst>
            </p:cNvPr>
            <p:cNvSpPr txBox="1">
              <a:spLocks noGrp="1" noRot="1" noMove="1" noResize="1" noEditPoints="1" noAdjustHandles="1" noChangeArrowheads="1" noChangeShapeType="1"/>
            </p:cNvSpPr>
            <p:nvPr/>
          </p:nvSpPr>
          <p:spPr>
            <a:xfrm>
              <a:off x="716547" y="1252395"/>
              <a:ext cx="3177412" cy="3358527"/>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1700" b="1" noProof="0" dirty="0">
                  <a:solidFill>
                    <a:schemeClr val="tx1"/>
                  </a:solidFill>
                  <a:ea typeface="Source Sans Pro Black" panose="020B0803030403020204" pitchFamily="34" charset="0"/>
                </a:rPr>
                <a:t>La réalité est que </a:t>
              </a:r>
              <a:r>
                <a:rPr lang="fr-CA" sz="1700" b="1" dirty="0">
                  <a:solidFill>
                    <a:schemeClr val="tx1"/>
                  </a:solidFill>
                  <a:ea typeface="Source Sans Pro Black" panose="020B0803030403020204" pitchFamily="34" charset="0"/>
                </a:rPr>
                <a:t>les Canadiens ne trouvent pas de logements adaptés à leurs besoins et à leur budget</a:t>
              </a:r>
              <a:r>
                <a:rPr lang="fr-CA" sz="1700" b="1" noProof="0" dirty="0">
                  <a:solidFill>
                    <a:schemeClr val="tx1"/>
                  </a:solidFill>
                  <a:ea typeface="Source Sans Pro Black" panose="020B0803030403020204" pitchFamily="34" charset="0"/>
                </a:rPr>
                <a:t>. </a:t>
              </a:r>
            </a:p>
            <a:p>
              <a:pPr algn="l"/>
              <a:endParaRPr lang="fr-CA" sz="1700" b="1" noProof="0" dirty="0">
                <a:solidFill>
                  <a:schemeClr val="tx1"/>
                </a:solidFill>
                <a:ea typeface="Source Sans Pro Black" panose="020B0803030403020204" pitchFamily="34" charset="0"/>
              </a:endParaRPr>
            </a:p>
            <a:p>
              <a:pPr algn="l"/>
              <a:r>
                <a:rPr lang="fr-CA" sz="1700" noProof="0" dirty="0">
                  <a:solidFill>
                    <a:schemeClr val="tx1"/>
                  </a:solidFill>
                  <a:ea typeface="Source Sans Pro Black" panose="020B0803030403020204" pitchFamily="34" charset="0"/>
                </a:rPr>
                <a:t>Nous ne construisons pas les bons types de logements et sommes aux prises avec une crise liée au </a:t>
              </a:r>
              <a:r>
                <a:rPr lang="fr-CA" sz="1700" u="sng" noProof="0" dirty="0">
                  <a:solidFill>
                    <a:schemeClr val="tx1"/>
                  </a:solidFill>
                  <a:ea typeface="Source Sans Pro Black" panose="020B0803030403020204" pitchFamily="34" charset="0"/>
                </a:rPr>
                <a:t>type</a:t>
              </a:r>
              <a:r>
                <a:rPr lang="fr-CA" sz="1700" noProof="0" dirty="0">
                  <a:solidFill>
                    <a:schemeClr val="tx1"/>
                  </a:solidFill>
                  <a:ea typeface="Source Sans Pro Black" panose="020B0803030403020204" pitchFamily="34" charset="0"/>
                </a:rPr>
                <a:t> d’offre, ce qui érode le rêve de l’accession à la propriété partout au pays.</a:t>
              </a:r>
            </a:p>
          </p:txBody>
        </p:sp>
      </p:grpSp>
      <p:grpSp>
        <p:nvGrpSpPr>
          <p:cNvPr id="31" name="Group 30">
            <a:extLst>
              <a:ext uri="{FF2B5EF4-FFF2-40B4-BE49-F238E27FC236}">
                <a16:creationId xmlns:a16="http://schemas.microsoft.com/office/drawing/2014/main" id="{D0AADE74-62AF-F8E8-64E7-62FC72756CDD}"/>
              </a:ext>
            </a:extLst>
          </p:cNvPr>
          <p:cNvGrpSpPr>
            <a:grpSpLocks/>
          </p:cNvGrpSpPr>
          <p:nvPr>
            <p:custDataLst>
              <p:tags r:id="rId3"/>
            </p:custDataLst>
          </p:nvPr>
        </p:nvGrpSpPr>
        <p:grpSpPr>
          <a:xfrm>
            <a:off x="4482109" y="1110102"/>
            <a:ext cx="7045371" cy="3475044"/>
            <a:chOff x="4495573" y="1110102"/>
            <a:chExt cx="7045371" cy="3475044"/>
          </a:xfrm>
        </p:grpSpPr>
        <p:sp>
          <p:nvSpPr>
            <p:cNvPr id="17" name="Text Placeholder 1">
              <a:extLst>
                <a:ext uri="{FF2B5EF4-FFF2-40B4-BE49-F238E27FC236}">
                  <a16:creationId xmlns:a16="http://schemas.microsoft.com/office/drawing/2014/main" id="{E386BCCC-D914-2706-3EA8-9D4B6F4E3B05}"/>
                </a:ext>
              </a:extLst>
            </p:cNvPr>
            <p:cNvSpPr txBox="1">
              <a:spLocks/>
            </p:cNvSpPr>
            <p:nvPr/>
          </p:nvSpPr>
          <p:spPr>
            <a:xfrm>
              <a:off x="4495573" y="1110102"/>
              <a:ext cx="7045371" cy="371912"/>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noProof="0" dirty="0">
                  <a:solidFill>
                    <a:schemeClr val="bg1"/>
                  </a:solidFill>
                </a:rPr>
                <a:t>CE N’EST PAS SEULEMENT UNE QUESTION DE PRIX, C’EST AUSSI LE TYPE DE LOGEMENT </a:t>
              </a:r>
            </a:p>
          </p:txBody>
        </p:sp>
        <p:sp>
          <p:nvSpPr>
            <p:cNvPr id="19" name="Title 1">
              <a:extLst>
                <a:ext uri="{FF2B5EF4-FFF2-40B4-BE49-F238E27FC236}">
                  <a16:creationId xmlns:a16="http://schemas.microsoft.com/office/drawing/2014/main" id="{54604CD7-A5C6-43F9-564D-7002CDFFBB0A}"/>
                </a:ext>
              </a:extLst>
            </p:cNvPr>
            <p:cNvSpPr txBox="1">
              <a:spLocks/>
            </p:cNvSpPr>
            <p:nvPr/>
          </p:nvSpPr>
          <p:spPr>
            <a:xfrm>
              <a:off x="4495573" y="1510325"/>
              <a:ext cx="3526079" cy="3074821"/>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4000" b="1" kern="1200" cap="all">
                  <a:solidFill>
                    <a:schemeClr val="bg1">
                      <a:lumMod val="95000"/>
                    </a:schemeClr>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CA" sz="12000" b="1"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61 % </a:t>
              </a:r>
            </a:p>
            <a:p>
              <a:pPr marL="0" marR="0" lvl="0" indent="0" algn="ctr" defTabSz="914400" rtl="0" eaLnBrk="1" fontAlgn="auto" latinLnBrk="0" hangingPunct="1">
                <a:spcBef>
                  <a:spcPts val="1000"/>
                </a:spcBef>
                <a:spcAft>
                  <a:spcPts val="0"/>
                </a:spcAft>
                <a:buClrTx/>
                <a:buSzTx/>
                <a:buFontTx/>
                <a:buNone/>
                <a:tabLst/>
                <a:defRPr/>
              </a:pPr>
              <a:r>
                <a:rPr lang="fr-CA" sz="1800" b="0" cap="none" noProof="0" dirty="0">
                  <a:solidFill>
                    <a:srgbClr val="FFFFFF"/>
                  </a:solidFill>
                  <a:latin typeface="Gill Sans Nova" panose="020B0602020104020203" pitchFamily="34" charset="0"/>
                </a:rPr>
                <a:t>DES CANADIENS </a:t>
              </a:r>
              <a:r>
                <a:rPr lang="fr-CA" sz="1800" b="0" cap="none" dirty="0">
                  <a:solidFill>
                    <a:srgbClr val="FFFFFF"/>
                  </a:solidFill>
                  <a:latin typeface="Gill Sans Nova" panose="020B0602020104020203" pitchFamily="34" charset="0"/>
                </a:rPr>
                <a:t>ESTIMENT </a:t>
              </a:r>
              <a:r>
                <a:rPr lang="fr-CA" sz="1800" cap="none" dirty="0">
                  <a:solidFill>
                    <a:srgbClr val="FFFFFF"/>
                  </a:solidFill>
                  <a:latin typeface="Gill Sans Nova" panose="020B0602020104020203" pitchFamily="34" charset="0"/>
                </a:rPr>
                <a:t>QU’IL N’Y A PAS SUFFISAMMENT DE LOGEMENTS CONSTRUITS QUI RÉPONDENT AUX BESOINS EN MATIÈRE DE TAILLE ET D’AMÉNAGEMENT</a:t>
              </a:r>
              <a:endParaRPr kumimoji="0" lang="fr-CA" sz="1800" b="1"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endParaRPr>
            </a:p>
          </p:txBody>
        </p:sp>
        <p:sp>
          <p:nvSpPr>
            <p:cNvPr id="27" name="Title 1">
              <a:extLst>
                <a:ext uri="{FF2B5EF4-FFF2-40B4-BE49-F238E27FC236}">
                  <a16:creationId xmlns:a16="http://schemas.microsoft.com/office/drawing/2014/main" id="{5CF45E52-2F16-E248-DA90-E5C584AFE93D}"/>
                </a:ext>
              </a:extLst>
            </p:cNvPr>
            <p:cNvSpPr txBox="1">
              <a:spLocks/>
            </p:cNvSpPr>
            <p:nvPr/>
          </p:nvSpPr>
          <p:spPr>
            <a:xfrm>
              <a:off x="8008090" y="1510325"/>
              <a:ext cx="3526079" cy="3074821"/>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b="1" kern="1200" cap="all">
                  <a:solidFill>
                    <a:schemeClr val="bg1">
                      <a:lumMod val="95000"/>
                    </a:schemeClr>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CA" sz="12000" b="1" i="0" u="none" strike="noStrike" kern="1200" cap="none" spc="0" normalizeH="0" baseline="0" noProof="0" dirty="0">
                  <a:ln>
                    <a:noFill/>
                  </a:ln>
                  <a:solidFill>
                    <a:srgbClr val="FFFFFF"/>
                  </a:solidFill>
                  <a:effectLst/>
                  <a:uLnTx/>
                  <a:uFillTx/>
                  <a:latin typeface="Gill Sans Nova" panose="020B0602020104020203" pitchFamily="34" charset="0"/>
                  <a:ea typeface="+mj-ea"/>
                  <a:cs typeface="+mj-cs"/>
                </a:rPr>
                <a:t>51 % </a:t>
              </a:r>
            </a:p>
            <a:p>
              <a:pPr lvl="0" algn="ctr">
                <a:spcBef>
                  <a:spcPts val="1000"/>
                </a:spcBef>
                <a:defRPr/>
              </a:pPr>
              <a:r>
                <a:rPr lang="fr-CA" sz="1800" b="0" cap="none" noProof="0" dirty="0">
                  <a:solidFill>
                    <a:srgbClr val="FFFFFF"/>
                  </a:solidFill>
                  <a:latin typeface="Gill Sans Nova" panose="020B0602020104020203" pitchFamily="34" charset="0"/>
                </a:rPr>
                <a:t>DES CANADIENS ESTIMENT QUE LES </a:t>
              </a:r>
              <a:r>
                <a:rPr lang="fr-CA" sz="1800" cap="none" noProof="0" dirty="0">
                  <a:solidFill>
                    <a:srgbClr val="FFFFFF"/>
                  </a:solidFill>
                  <a:latin typeface="Gill Sans Nova" panose="020B0602020104020203" pitchFamily="34" charset="0"/>
                </a:rPr>
                <a:t>LOGEMENTS CONSTRUITS DE NOS JOURS NE REFLÈTENT PAS LA VIE QUOTIDIENNE DES CANADIENS</a:t>
              </a:r>
            </a:p>
          </p:txBody>
        </p:sp>
      </p:grpSp>
    </p:spTree>
    <p:extLst>
      <p:ext uri="{BB962C8B-B14F-4D97-AF65-F5344CB8AC3E}">
        <p14:creationId xmlns:p14="http://schemas.microsoft.com/office/powerpoint/2010/main" val="364713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70C4-1F3B-C521-3675-001F58EA61A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B9A5AE-B797-C4BD-7B94-B0B8649DE674}"/>
              </a:ext>
            </a:extLst>
          </p:cNvPr>
          <p:cNvSpPr txBox="1">
            <a:spLocks/>
          </p:cNvSpPr>
          <p:nvPr>
            <p:custDataLst>
              <p:tags r:id="rId1"/>
            </p:custDataLst>
          </p:nvPr>
        </p:nvSpPr>
        <p:spPr>
          <a:xfrm>
            <a:off x="1007838" y="679036"/>
            <a:ext cx="8054432" cy="1520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noProof="0" dirty="0">
                <a:solidFill>
                  <a:schemeClr val="bg1"/>
                </a:solidFill>
              </a:rPr>
              <a:t> L’ÉCHELLE DE L’ACCESSION À LA PROPRIÉTÉ S’EFFRITE À LA BASE.</a:t>
            </a:r>
          </a:p>
        </p:txBody>
      </p:sp>
      <p:sp>
        <p:nvSpPr>
          <p:cNvPr id="18" name="Text Placeholder 11">
            <a:extLst>
              <a:ext uri="{FF2B5EF4-FFF2-40B4-BE49-F238E27FC236}">
                <a16:creationId xmlns:a16="http://schemas.microsoft.com/office/drawing/2014/main" id="{D8D4A937-5B32-EEF7-21B5-66D1629DB6F6}"/>
              </a:ext>
            </a:extLst>
          </p:cNvPr>
          <p:cNvSpPr txBox="1">
            <a:spLocks/>
          </p:cNvSpPr>
          <p:nvPr>
            <p:custDataLst>
              <p:tags r:id="rId2"/>
            </p:custDataLst>
          </p:nvPr>
        </p:nvSpPr>
        <p:spPr>
          <a:xfrm>
            <a:off x="739951" y="4977244"/>
            <a:ext cx="9213973" cy="591110"/>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600" kern="1200">
                <a:solidFill>
                  <a:schemeClr val="tx1">
                    <a:tint val="75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6612"/>
            <a:r>
              <a:rPr lang="fr-CA" sz="2200" dirty="0">
                <a:solidFill>
                  <a:schemeClr val="bg1"/>
                </a:solidFill>
              </a:rPr>
              <a:t>Le parcours vers l</a:t>
            </a:r>
            <a:r>
              <a:rPr lang="fr-CA" sz="2200" noProof="0" dirty="0">
                <a:solidFill>
                  <a:schemeClr val="bg1"/>
                </a:solidFill>
              </a:rPr>
              <a:t>’accession à la propriété est fondamentalement brisé, </a:t>
            </a:r>
            <a:r>
              <a:rPr lang="fr-CA" sz="2200" b="1" noProof="0" dirty="0">
                <a:solidFill>
                  <a:schemeClr val="bg1"/>
                </a:solidFill>
              </a:rPr>
              <a:t>empêchant les jeunes générations d’accéder à leur première propriété</a:t>
            </a:r>
            <a:r>
              <a:rPr lang="fr-CA" sz="2200" noProof="0" dirty="0">
                <a:solidFill>
                  <a:schemeClr val="bg1"/>
                </a:solidFill>
              </a:rPr>
              <a:t>.</a:t>
            </a:r>
            <a:endParaRPr lang="fr-CA" sz="2200" b="1" noProof="0" dirty="0">
              <a:solidFill>
                <a:schemeClr val="bg1"/>
              </a:solidFill>
            </a:endParaRPr>
          </a:p>
        </p:txBody>
      </p:sp>
      <p:graphicFrame>
        <p:nvGraphicFramePr>
          <p:cNvPr id="4" name="Has your understanding of what kind of home you can realistically afford for your first purchase changed over time?" descr="18c7699d-6a51-43af-8a79-a2fe4603cdaa Has your understanding of what kind of home you can realistically afford for your first purchase changed over time?">
            <a:extLst>
              <a:ext uri="{FF2B5EF4-FFF2-40B4-BE49-F238E27FC236}">
                <a16:creationId xmlns:a16="http://schemas.microsoft.com/office/drawing/2014/main" id="{C5CCE765-72B9-B587-AC84-B6F0EACB2ABA}"/>
              </a:ext>
            </a:extLst>
          </p:cNvPr>
          <p:cNvGraphicFramePr>
            <a:graphicFrameLocks/>
          </p:cNvGraphicFramePr>
          <p:nvPr>
            <p:custDataLst>
              <p:tags r:id="rId3"/>
            </p:custDataLst>
            <p:extLst>
              <p:ext uri="{D42A27DB-BD31-4B8C-83A1-F6EECF244321}">
                <p14:modId xmlns:p14="http://schemas.microsoft.com/office/powerpoint/2010/main" val="3302803813"/>
              </p:ext>
            </p:extLst>
          </p:nvPr>
        </p:nvGraphicFramePr>
        <p:xfrm>
          <a:off x="1691011" y="1485624"/>
          <a:ext cx="9437622" cy="3074332"/>
        </p:xfrm>
        <a:graphic>
          <a:graphicData uri="http://schemas.openxmlformats.org/drawingml/2006/chart">
            <c:chart xmlns:c="http://schemas.openxmlformats.org/drawingml/2006/chart" xmlns:r="http://schemas.openxmlformats.org/officeDocument/2006/relationships" r:id="rId25"/>
          </a:graphicData>
        </a:graphic>
      </p:graphicFrame>
      <p:sp>
        <p:nvSpPr>
          <p:cNvPr id="5" name="Rectangle 4">
            <a:extLst>
              <a:ext uri="{FF2B5EF4-FFF2-40B4-BE49-F238E27FC236}">
                <a16:creationId xmlns:a16="http://schemas.microsoft.com/office/drawing/2014/main" id="{B8ED6D97-BEC5-780B-AA16-2AF5EDF6CFE9}"/>
              </a:ext>
            </a:extLst>
          </p:cNvPr>
          <p:cNvSpPr>
            <a:spLocks/>
          </p:cNvSpPr>
          <p:nvPr>
            <p:custDataLst>
              <p:tags r:id="rId4"/>
            </p:custDataLst>
          </p:nvPr>
        </p:nvSpPr>
        <p:spPr>
          <a:xfrm>
            <a:off x="881998" y="532883"/>
            <a:ext cx="9014900" cy="411464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1" name="Rectangle 20">
            <a:extLst>
              <a:ext uri="{FF2B5EF4-FFF2-40B4-BE49-F238E27FC236}">
                <a16:creationId xmlns:a16="http://schemas.microsoft.com/office/drawing/2014/main" id="{F0B91FA2-0DEC-C25A-17D0-0210CD764447}"/>
              </a:ext>
            </a:extLst>
          </p:cNvPr>
          <p:cNvSpPr/>
          <p:nvPr>
            <p:custDataLst>
              <p:tags r:id="rId5"/>
            </p:custDataLst>
          </p:nvPr>
        </p:nvSpPr>
        <p:spPr>
          <a:xfrm>
            <a:off x="11086502" y="2186905"/>
            <a:ext cx="443424" cy="345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8" name="Graphic 7" descr="Confused person with solid fill">
            <a:extLst>
              <a:ext uri="{FF2B5EF4-FFF2-40B4-BE49-F238E27FC236}">
                <a16:creationId xmlns:a16="http://schemas.microsoft.com/office/drawing/2014/main" id="{C9AE6EEB-8B97-C7D0-6F33-6016430F55A3}"/>
              </a:ext>
            </a:extLst>
          </p:cNvPr>
          <p:cNvPicPr>
            <a:picLocks noChangeAspect="1"/>
          </p:cNvPicPr>
          <p:nvPr>
            <p:custDataLst>
              <p:tags r:id="rId6"/>
            </p:custDataLst>
          </p:nvPr>
        </p:nvPicPr>
        <p:blipFill>
          <a:blip>
            <a:extLst>
              <a:ext uri="{96DAC541-7B7A-43D3-8B79-37D633B846F1}">
                <asvg:svgBlip xmlns:asvg="http://schemas.microsoft.com/office/drawing/2016/SVG/main" r:embed="rId26"/>
              </a:ext>
            </a:extLst>
          </a:blip>
          <a:stretch>
            <a:fillRect/>
          </a:stretch>
        </p:blipFill>
        <p:spPr>
          <a:xfrm>
            <a:off x="10861922" y="4384663"/>
            <a:ext cx="825180" cy="825180"/>
          </a:xfrm>
          <a:prstGeom prst="rect">
            <a:avLst/>
          </a:prstGeom>
        </p:spPr>
      </p:pic>
      <p:grpSp>
        <p:nvGrpSpPr>
          <p:cNvPr id="11" name="Group 10">
            <a:extLst>
              <a:ext uri="{FF2B5EF4-FFF2-40B4-BE49-F238E27FC236}">
                <a16:creationId xmlns:a16="http://schemas.microsoft.com/office/drawing/2014/main" id="{447888FA-EC88-A24F-6301-49A659396C7C}"/>
              </a:ext>
            </a:extLst>
          </p:cNvPr>
          <p:cNvGrpSpPr/>
          <p:nvPr>
            <p:custDataLst>
              <p:tags r:id="rId7"/>
            </p:custDataLst>
          </p:nvPr>
        </p:nvGrpSpPr>
        <p:grpSpPr>
          <a:xfrm>
            <a:off x="10214233" y="1852097"/>
            <a:ext cx="1890860" cy="2413729"/>
            <a:chOff x="10155996" y="2133602"/>
            <a:chExt cx="1890860" cy="2454583"/>
          </a:xfrm>
          <a:solidFill>
            <a:schemeClr val="bg1"/>
          </a:solidFill>
        </p:grpSpPr>
        <p:pic>
          <p:nvPicPr>
            <p:cNvPr id="6" name="Graphic 5" descr="Route (Two Pins With A Path) with solid fill">
              <a:extLst>
                <a:ext uri="{FF2B5EF4-FFF2-40B4-BE49-F238E27FC236}">
                  <a16:creationId xmlns:a16="http://schemas.microsoft.com/office/drawing/2014/main" id="{583877FB-F3DA-B736-DC4D-09EDB87F35D9}"/>
                </a:ext>
              </a:extLst>
            </p:cNvPr>
            <p:cNvPicPr>
              <a:picLocks noChangeAspect="1"/>
            </p:cNvPicPr>
            <p:nvPr/>
          </p:nvPicPr>
          <p:blipFill>
            <a:blip>
              <a:extLst>
                <a:ext uri="{96DAC541-7B7A-43D3-8B79-37D633B846F1}">
                  <asvg:svgBlip xmlns:asvg="http://schemas.microsoft.com/office/drawing/2016/SVG/main" r:embed="rId27"/>
                </a:ext>
              </a:extLst>
            </a:blip>
            <a:srcRect l="45491" t="3817" b="25238"/>
            <a:stretch>
              <a:fillRect/>
            </a:stretch>
          </p:blipFill>
          <p:spPr>
            <a:xfrm>
              <a:off x="10155996" y="2133602"/>
              <a:ext cx="1890860" cy="2298342"/>
            </a:xfrm>
            <a:prstGeom prst="rect">
              <a:avLst/>
            </a:prstGeom>
          </p:spPr>
        </p:pic>
        <p:sp>
          <p:nvSpPr>
            <p:cNvPr id="9" name="Rectangle 8">
              <a:extLst>
                <a:ext uri="{FF2B5EF4-FFF2-40B4-BE49-F238E27FC236}">
                  <a16:creationId xmlns:a16="http://schemas.microsoft.com/office/drawing/2014/main" id="{9EFA5E23-391A-C03A-5928-36CD8C8D7607}"/>
                </a:ext>
              </a:extLst>
            </p:cNvPr>
            <p:cNvSpPr/>
            <p:nvPr/>
          </p:nvSpPr>
          <p:spPr>
            <a:xfrm rot="1605160">
              <a:off x="11160071" y="3983466"/>
              <a:ext cx="578610" cy="604719"/>
            </a:xfrm>
            <a:prstGeom prst="rect">
              <a:avLst/>
            </a:prstGeom>
            <a:solidFill>
              <a:srgbClr val="1C1A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pSp>
      <p:sp>
        <p:nvSpPr>
          <p:cNvPr id="20" name="Rectangle 19">
            <a:extLst>
              <a:ext uri="{FF2B5EF4-FFF2-40B4-BE49-F238E27FC236}">
                <a16:creationId xmlns:a16="http://schemas.microsoft.com/office/drawing/2014/main" id="{1769A7FA-7ACF-BDE2-512F-BE46CE13BB30}"/>
              </a:ext>
            </a:extLst>
          </p:cNvPr>
          <p:cNvSpPr/>
          <p:nvPr>
            <p:custDataLst>
              <p:tags r:id="rId8"/>
            </p:custDataLst>
          </p:nvPr>
        </p:nvSpPr>
        <p:spPr>
          <a:xfrm>
            <a:off x="11128633" y="1852096"/>
            <a:ext cx="443424" cy="345397"/>
          </a:xfrm>
          <a:prstGeom prst="rect">
            <a:avLst/>
          </a:prstGeom>
          <a:solidFill>
            <a:srgbClr val="1C1A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6" name="Graphic 15" descr="Home1 with solid fill">
            <a:extLst>
              <a:ext uri="{FF2B5EF4-FFF2-40B4-BE49-F238E27FC236}">
                <a16:creationId xmlns:a16="http://schemas.microsoft.com/office/drawing/2014/main" id="{DDABEFC0-BF9B-A5D7-4F64-D61AA6E5E5DA}"/>
              </a:ext>
            </a:extLst>
          </p:cNvPr>
          <p:cNvPicPr>
            <a:picLocks noChangeAspect="1"/>
          </p:cNvPicPr>
          <p:nvPr>
            <p:custDataLst>
              <p:tags r:id="rId9"/>
            </p:custDataLst>
          </p:nvPr>
        </p:nvPicPr>
        <p:blipFill>
          <a:blip>
            <a:extLst>
              <a:ext uri="{96DAC541-7B7A-43D3-8B79-37D633B846F1}">
                <asvg:svgBlip xmlns:asvg="http://schemas.microsoft.com/office/drawing/2016/SVG/main" r:embed="rId28"/>
              </a:ext>
            </a:extLst>
          </a:blip>
          <a:stretch>
            <a:fillRect/>
          </a:stretch>
        </p:blipFill>
        <p:spPr>
          <a:xfrm>
            <a:off x="10745807" y="1313067"/>
            <a:ext cx="1185116" cy="1103108"/>
          </a:xfrm>
          <a:prstGeom prst="rect">
            <a:avLst/>
          </a:prstGeom>
        </p:spPr>
      </p:pic>
      <p:grpSp>
        <p:nvGrpSpPr>
          <p:cNvPr id="54" name="Group 53">
            <a:extLst>
              <a:ext uri="{FF2B5EF4-FFF2-40B4-BE49-F238E27FC236}">
                <a16:creationId xmlns:a16="http://schemas.microsoft.com/office/drawing/2014/main" id="{9FD2D3A8-83CC-B605-20DB-1D18FD11A961}"/>
              </a:ext>
            </a:extLst>
          </p:cNvPr>
          <p:cNvGrpSpPr/>
          <p:nvPr>
            <p:custDataLst>
              <p:tags r:id="rId10"/>
            </p:custDataLst>
          </p:nvPr>
        </p:nvGrpSpPr>
        <p:grpSpPr>
          <a:xfrm>
            <a:off x="8665029" y="3677992"/>
            <a:ext cx="1033480" cy="1335547"/>
            <a:chOff x="8702234" y="3550887"/>
            <a:chExt cx="1125187" cy="1645460"/>
          </a:xfrm>
        </p:grpSpPr>
        <p:pic>
          <p:nvPicPr>
            <p:cNvPr id="51" name="Graphic 50" descr="Route (Two Pins With A Path) with solid fill">
              <a:extLst>
                <a:ext uri="{FF2B5EF4-FFF2-40B4-BE49-F238E27FC236}">
                  <a16:creationId xmlns:a16="http://schemas.microsoft.com/office/drawing/2014/main" id="{86498B13-B274-4457-DFEC-8DA750F494C1}"/>
                </a:ext>
              </a:extLst>
            </p:cNvPr>
            <p:cNvPicPr>
              <a:picLocks noChangeAspect="1"/>
            </p:cNvPicPr>
            <p:nvPr/>
          </p:nvPicPr>
          <p:blipFill>
            <a:blip>
              <a:extLst>
                <a:ext uri="{96DAC541-7B7A-43D3-8B79-37D633B846F1}">
                  <asvg:svgBlip xmlns:asvg="http://schemas.microsoft.com/office/drawing/2016/SVG/main" r:embed="rId29"/>
                </a:ext>
              </a:extLst>
            </a:blip>
            <a:srcRect l="8303" t="44099" r="58838" b="7192"/>
            <a:stretch>
              <a:fillRect/>
            </a:stretch>
          </p:blipFill>
          <p:spPr>
            <a:xfrm>
              <a:off x="8702234" y="3550887"/>
              <a:ext cx="995685" cy="1645460"/>
            </a:xfrm>
            <a:prstGeom prst="rect">
              <a:avLst/>
            </a:prstGeom>
          </p:spPr>
        </p:pic>
        <p:sp>
          <p:nvSpPr>
            <p:cNvPr id="53" name="Rectangle 52">
              <a:extLst>
                <a:ext uri="{FF2B5EF4-FFF2-40B4-BE49-F238E27FC236}">
                  <a16:creationId xmlns:a16="http://schemas.microsoft.com/office/drawing/2014/main" id="{06ABBB19-A416-C168-D9EF-B1710A70D46C}"/>
                </a:ext>
              </a:extLst>
            </p:cNvPr>
            <p:cNvSpPr/>
            <p:nvPr/>
          </p:nvSpPr>
          <p:spPr>
            <a:xfrm>
              <a:off x="9383997" y="4798178"/>
              <a:ext cx="443424" cy="345397"/>
            </a:xfrm>
            <a:prstGeom prst="rect">
              <a:avLst/>
            </a:prstGeom>
            <a:solidFill>
              <a:srgbClr val="1C1A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pSp>
      <p:pic>
        <p:nvPicPr>
          <p:cNvPr id="56" name="Graphic 55" descr="Route (Two Pins With A Path) with solid fill">
            <a:extLst>
              <a:ext uri="{FF2B5EF4-FFF2-40B4-BE49-F238E27FC236}">
                <a16:creationId xmlns:a16="http://schemas.microsoft.com/office/drawing/2014/main" id="{EC6BE39B-7D56-B99F-7BB0-3A9754A5FA26}"/>
              </a:ext>
            </a:extLst>
          </p:cNvPr>
          <p:cNvPicPr>
            <a:picLocks noChangeAspect="1"/>
          </p:cNvPicPr>
          <p:nvPr>
            <p:custDataLst>
              <p:tags r:id="rId11"/>
            </p:custDataLst>
          </p:nvPr>
        </p:nvPicPr>
        <p:blipFill>
          <a:blip>
            <a:extLst>
              <a:ext uri="{96DAC541-7B7A-43D3-8B79-37D633B846F1}">
                <asvg:svgBlip xmlns:asvg="http://schemas.microsoft.com/office/drawing/2016/SVG/main" r:embed="rId29"/>
              </a:ext>
            </a:extLst>
          </a:blip>
          <a:srcRect l="34044" t="75064" r="1" b="8055"/>
          <a:stretch>
            <a:fillRect/>
          </a:stretch>
        </p:blipFill>
        <p:spPr>
          <a:xfrm rot="539924">
            <a:off x="9347950" y="4750129"/>
            <a:ext cx="2197860" cy="508566"/>
          </a:xfrm>
          <a:prstGeom prst="rect">
            <a:avLst/>
          </a:prstGeom>
        </p:spPr>
      </p:pic>
      <p:pic>
        <p:nvPicPr>
          <p:cNvPr id="58" name="Picture 57">
            <a:extLst>
              <a:ext uri="{FF2B5EF4-FFF2-40B4-BE49-F238E27FC236}">
                <a16:creationId xmlns:a16="http://schemas.microsoft.com/office/drawing/2014/main" id="{D564877C-D7E7-1617-AE9A-4280A3D38642}"/>
              </a:ext>
            </a:extLst>
          </p:cNvPr>
          <p:cNvPicPr>
            <a:picLocks noChangeAspect="1"/>
          </p:cNvPicPr>
          <p:nvPr>
            <p:custDataLst>
              <p:tags r:id="rId12"/>
            </p:custDataLst>
          </p:nvPr>
        </p:nvPicPr>
        <p:blipFill>
          <a:blip r:embed="rId30">
            <a:biLevel thresh="25000"/>
            <a:extLst>
              <a:ext uri="{BEBA8EAE-BF5A-486C-A8C5-ECC9F3942E4B}">
                <a14:imgProps xmlns:a14="http://schemas.microsoft.com/office/drawing/2010/main">
                  <a14:imgLayer r:embed="rId31">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82953" y="3699531"/>
            <a:ext cx="917928" cy="400837"/>
          </a:xfrm>
          <a:prstGeom prst="rect">
            <a:avLst/>
          </a:prstGeom>
        </p:spPr>
      </p:pic>
      <p:sp>
        <p:nvSpPr>
          <p:cNvPr id="12" name="TextBox 11">
            <a:extLst>
              <a:ext uri="{FF2B5EF4-FFF2-40B4-BE49-F238E27FC236}">
                <a16:creationId xmlns:a16="http://schemas.microsoft.com/office/drawing/2014/main" id="{20FFCDB6-9D71-5679-17B1-99751409FB5E}"/>
              </a:ext>
            </a:extLst>
          </p:cNvPr>
          <p:cNvSpPr txBox="1">
            <a:spLocks/>
          </p:cNvSpPr>
          <p:nvPr>
            <p:custDataLst>
              <p:tags r:id="rId13"/>
            </p:custDataLst>
          </p:nvPr>
        </p:nvSpPr>
        <p:spPr>
          <a:xfrm>
            <a:off x="1007838" y="867348"/>
            <a:ext cx="863753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1" u="none" strike="noStrike" kern="1200" cap="none" spc="0" normalizeH="0" baseline="0" noProof="0" dirty="0">
                <a:ln>
                  <a:noFill/>
                </a:ln>
                <a:solidFill>
                  <a:srgbClr val="FFFFFF"/>
                </a:solidFill>
                <a:effectLst/>
                <a:uLnTx/>
                <a:uFillTx/>
                <a:latin typeface="Gill Sans Nova"/>
                <a:ea typeface="+mn-ea"/>
                <a:cs typeface="+mn-cs"/>
              </a:rPr>
              <a:t>Pour les Canadiens, la possibilité de devenir propriétaire se dissipe :</a:t>
            </a:r>
          </a:p>
        </p:txBody>
      </p:sp>
      <p:pic>
        <p:nvPicPr>
          <p:cNvPr id="7" name="Picture 6">
            <a:extLst>
              <a:ext uri="{FF2B5EF4-FFF2-40B4-BE49-F238E27FC236}">
                <a16:creationId xmlns:a16="http://schemas.microsoft.com/office/drawing/2014/main" id="{BAA0851B-0DEA-1C29-7B8D-DC8004C88CA6}"/>
              </a:ext>
            </a:extLst>
          </p:cNvPr>
          <p:cNvPicPr>
            <a:picLocks noChangeAspect="1"/>
          </p:cNvPicPr>
          <p:nvPr>
            <p:custDataLst>
              <p:tags r:id="rId14"/>
            </p:custDataLst>
          </p:nvPr>
        </p:nvPicPr>
        <p:blipFill>
          <a:blip r:embed="rId32"/>
          <a:stretch>
            <a:fillRect/>
          </a:stretch>
        </p:blipFill>
        <p:spPr>
          <a:xfrm>
            <a:off x="739951" y="1684746"/>
            <a:ext cx="10132430" cy="2414225"/>
          </a:xfrm>
          <a:prstGeom prst="rect">
            <a:avLst/>
          </a:prstGeom>
        </p:spPr>
      </p:pic>
      <p:sp>
        <p:nvSpPr>
          <p:cNvPr id="10" name="TextBox 9">
            <a:extLst>
              <a:ext uri="{FF2B5EF4-FFF2-40B4-BE49-F238E27FC236}">
                <a16:creationId xmlns:a16="http://schemas.microsoft.com/office/drawing/2014/main" id="{AEAA2474-3205-B773-7478-FBDAE3C40064}"/>
              </a:ext>
            </a:extLst>
          </p:cNvPr>
          <p:cNvSpPr txBox="1"/>
          <p:nvPr>
            <p:custDataLst>
              <p:tags r:id="rId15"/>
            </p:custDataLst>
          </p:nvPr>
        </p:nvSpPr>
        <p:spPr>
          <a:xfrm>
            <a:off x="8178800" y="1852096"/>
            <a:ext cx="807270" cy="455140"/>
          </a:xfrm>
          <a:prstGeom prst="rect">
            <a:avLst/>
          </a:prstGeom>
          <a:solidFill>
            <a:srgbClr val="65B668"/>
          </a:solidFill>
        </p:spPr>
        <p:txBody>
          <a:bodyPr wrap="square" rtlCol="0">
            <a:spAutoFit/>
          </a:bodyPr>
          <a:lstStyle/>
          <a:p>
            <a:r>
              <a:rPr lang="fr-CA" sz="2300" b="1" dirty="0"/>
              <a:t>68 %</a:t>
            </a:r>
          </a:p>
        </p:txBody>
      </p:sp>
      <p:sp>
        <p:nvSpPr>
          <p:cNvPr id="13" name="TextBox 12">
            <a:extLst>
              <a:ext uri="{FF2B5EF4-FFF2-40B4-BE49-F238E27FC236}">
                <a16:creationId xmlns:a16="http://schemas.microsoft.com/office/drawing/2014/main" id="{AE3E5E95-6407-A570-E6C3-94EDC89906B9}"/>
              </a:ext>
            </a:extLst>
          </p:cNvPr>
          <p:cNvSpPr txBox="1"/>
          <p:nvPr>
            <p:custDataLst>
              <p:tags r:id="rId16"/>
            </p:custDataLst>
          </p:nvPr>
        </p:nvSpPr>
        <p:spPr>
          <a:xfrm>
            <a:off x="7519220" y="2410233"/>
            <a:ext cx="900880" cy="446276"/>
          </a:xfrm>
          <a:prstGeom prst="rect">
            <a:avLst/>
          </a:prstGeom>
          <a:solidFill>
            <a:srgbClr val="65B668"/>
          </a:solidFill>
        </p:spPr>
        <p:txBody>
          <a:bodyPr wrap="square" rtlCol="0">
            <a:spAutoFit/>
          </a:bodyPr>
          <a:lstStyle/>
          <a:p>
            <a:r>
              <a:rPr lang="fr-CA" sz="2300" b="1" dirty="0"/>
              <a:t>60 %</a:t>
            </a:r>
          </a:p>
        </p:txBody>
      </p:sp>
      <p:sp>
        <p:nvSpPr>
          <p:cNvPr id="14" name="TextBox 13">
            <a:extLst>
              <a:ext uri="{FF2B5EF4-FFF2-40B4-BE49-F238E27FC236}">
                <a16:creationId xmlns:a16="http://schemas.microsoft.com/office/drawing/2014/main" id="{5546A6F9-E2FE-B5C6-D89D-CE696DC192D2}"/>
              </a:ext>
            </a:extLst>
          </p:cNvPr>
          <p:cNvSpPr txBox="1"/>
          <p:nvPr>
            <p:custDataLst>
              <p:tags r:id="rId17"/>
            </p:custDataLst>
          </p:nvPr>
        </p:nvSpPr>
        <p:spPr>
          <a:xfrm>
            <a:off x="7119170" y="2969267"/>
            <a:ext cx="1028700" cy="461665"/>
          </a:xfrm>
          <a:prstGeom prst="rect">
            <a:avLst/>
          </a:prstGeom>
          <a:solidFill>
            <a:srgbClr val="AED36D"/>
          </a:solidFill>
        </p:spPr>
        <p:txBody>
          <a:bodyPr wrap="square" rtlCol="0">
            <a:spAutoFit/>
          </a:bodyPr>
          <a:lstStyle/>
          <a:p>
            <a:r>
              <a:rPr lang="fr-CA" sz="2300" b="1" dirty="0"/>
              <a:t>52 %</a:t>
            </a:r>
          </a:p>
        </p:txBody>
      </p:sp>
      <p:sp>
        <p:nvSpPr>
          <p:cNvPr id="15" name="TextBox 14">
            <a:extLst>
              <a:ext uri="{FF2B5EF4-FFF2-40B4-BE49-F238E27FC236}">
                <a16:creationId xmlns:a16="http://schemas.microsoft.com/office/drawing/2014/main" id="{2E5B4539-EA9F-A489-F2D7-37528AC52645}"/>
              </a:ext>
            </a:extLst>
          </p:cNvPr>
          <p:cNvSpPr txBox="1"/>
          <p:nvPr>
            <p:custDataLst>
              <p:tags r:id="rId18"/>
            </p:custDataLst>
          </p:nvPr>
        </p:nvSpPr>
        <p:spPr>
          <a:xfrm>
            <a:off x="6817950" y="3537023"/>
            <a:ext cx="914533" cy="446276"/>
          </a:xfrm>
          <a:prstGeom prst="rect">
            <a:avLst/>
          </a:prstGeom>
          <a:solidFill>
            <a:srgbClr val="DADA62"/>
          </a:solidFill>
        </p:spPr>
        <p:txBody>
          <a:bodyPr wrap="square" rtlCol="0">
            <a:spAutoFit/>
          </a:bodyPr>
          <a:lstStyle/>
          <a:p>
            <a:r>
              <a:rPr lang="fr-CA" sz="2300" b="1" dirty="0"/>
              <a:t>43 %</a:t>
            </a:r>
          </a:p>
        </p:txBody>
      </p:sp>
      <p:sp>
        <p:nvSpPr>
          <p:cNvPr id="17" name="TextBox 16">
            <a:extLst>
              <a:ext uri="{FF2B5EF4-FFF2-40B4-BE49-F238E27FC236}">
                <a16:creationId xmlns:a16="http://schemas.microsoft.com/office/drawing/2014/main" id="{A899A5FB-C019-757E-101B-D5F751486E61}"/>
              </a:ext>
            </a:extLst>
          </p:cNvPr>
          <p:cNvSpPr txBox="1"/>
          <p:nvPr>
            <p:custDataLst>
              <p:tags r:id="rId19"/>
            </p:custDataLst>
          </p:nvPr>
        </p:nvSpPr>
        <p:spPr>
          <a:xfrm>
            <a:off x="3412929" y="1879640"/>
            <a:ext cx="2560527" cy="338554"/>
          </a:xfrm>
          <a:prstGeom prst="rect">
            <a:avLst/>
          </a:prstGeom>
          <a:solidFill>
            <a:srgbClr val="1A1921"/>
          </a:solidFill>
        </p:spPr>
        <p:txBody>
          <a:bodyPr wrap="square" rtlCol="0">
            <a:spAutoFit/>
          </a:bodyPr>
          <a:lstStyle/>
          <a:p>
            <a:r>
              <a:rPr lang="fr-CA" sz="1600" dirty="0">
                <a:solidFill>
                  <a:schemeClr val="bg1"/>
                </a:solidFill>
              </a:rPr>
              <a:t>Canadiens à faible revenu</a:t>
            </a:r>
          </a:p>
        </p:txBody>
      </p:sp>
      <p:sp>
        <p:nvSpPr>
          <p:cNvPr id="19" name="TextBox 18">
            <a:extLst>
              <a:ext uri="{FF2B5EF4-FFF2-40B4-BE49-F238E27FC236}">
                <a16:creationId xmlns:a16="http://schemas.microsoft.com/office/drawing/2014/main" id="{0FEF0E37-1C5B-3496-39B2-B3F4B4EB2C30}"/>
              </a:ext>
            </a:extLst>
          </p:cNvPr>
          <p:cNvSpPr txBox="1"/>
          <p:nvPr>
            <p:custDataLst>
              <p:tags r:id="rId20"/>
            </p:custDataLst>
          </p:nvPr>
        </p:nvSpPr>
        <p:spPr>
          <a:xfrm>
            <a:off x="1345019" y="2464094"/>
            <a:ext cx="4697403" cy="338554"/>
          </a:xfrm>
          <a:prstGeom prst="rect">
            <a:avLst/>
          </a:prstGeom>
          <a:solidFill>
            <a:srgbClr val="1A1924"/>
          </a:solidFill>
        </p:spPr>
        <p:txBody>
          <a:bodyPr wrap="square" rtlCol="0">
            <a:spAutoFit/>
          </a:bodyPr>
          <a:lstStyle/>
          <a:p>
            <a:r>
              <a:rPr lang="fr-CA" sz="1600" dirty="0">
                <a:solidFill>
                  <a:schemeClr val="bg1"/>
                </a:solidFill>
              </a:rPr>
              <a:t>Jeunes Canadiens entrant sur le marché du travail</a:t>
            </a:r>
          </a:p>
        </p:txBody>
      </p:sp>
      <p:sp>
        <p:nvSpPr>
          <p:cNvPr id="22" name="TextBox 21">
            <a:extLst>
              <a:ext uri="{FF2B5EF4-FFF2-40B4-BE49-F238E27FC236}">
                <a16:creationId xmlns:a16="http://schemas.microsoft.com/office/drawing/2014/main" id="{728220BB-B9CA-5E6D-7B0C-40E507E761AC}"/>
              </a:ext>
            </a:extLst>
          </p:cNvPr>
          <p:cNvSpPr txBox="1"/>
          <p:nvPr>
            <p:custDataLst>
              <p:tags r:id="rId21"/>
            </p:custDataLst>
          </p:nvPr>
        </p:nvSpPr>
        <p:spPr>
          <a:xfrm>
            <a:off x="2807342" y="3048548"/>
            <a:ext cx="3130262" cy="338554"/>
          </a:xfrm>
          <a:prstGeom prst="rect">
            <a:avLst/>
          </a:prstGeom>
          <a:solidFill>
            <a:srgbClr val="1C1A27"/>
          </a:solidFill>
        </p:spPr>
        <p:txBody>
          <a:bodyPr wrap="square" rtlCol="0">
            <a:spAutoFit/>
          </a:bodyPr>
          <a:lstStyle/>
          <a:p>
            <a:r>
              <a:rPr lang="fr-CA" sz="1600" dirty="0">
                <a:solidFill>
                  <a:schemeClr val="bg1"/>
                </a:solidFill>
              </a:rPr>
              <a:t>Acheteurs d’un premier logement</a:t>
            </a:r>
          </a:p>
        </p:txBody>
      </p:sp>
      <p:sp>
        <p:nvSpPr>
          <p:cNvPr id="24" name="TextBox 23">
            <a:extLst>
              <a:ext uri="{FF2B5EF4-FFF2-40B4-BE49-F238E27FC236}">
                <a16:creationId xmlns:a16="http://schemas.microsoft.com/office/drawing/2014/main" id="{213ED7D5-100D-58D8-C9C1-FE0BE64CAF08}"/>
              </a:ext>
            </a:extLst>
          </p:cNvPr>
          <p:cNvSpPr txBox="1"/>
          <p:nvPr>
            <p:custDataLst>
              <p:tags r:id="rId22"/>
            </p:custDataLst>
          </p:nvPr>
        </p:nvSpPr>
        <p:spPr>
          <a:xfrm>
            <a:off x="3336237" y="3554498"/>
            <a:ext cx="2679423" cy="338554"/>
          </a:xfrm>
          <a:prstGeom prst="rect">
            <a:avLst/>
          </a:prstGeom>
          <a:solidFill>
            <a:srgbClr val="1D1A28"/>
          </a:solidFill>
        </p:spPr>
        <p:txBody>
          <a:bodyPr wrap="square" rtlCol="0">
            <a:spAutoFit/>
          </a:bodyPr>
          <a:lstStyle/>
          <a:p>
            <a:r>
              <a:rPr lang="fr-CA" sz="1600" dirty="0">
                <a:solidFill>
                  <a:schemeClr val="bg1"/>
                </a:solidFill>
              </a:rPr>
              <a:t>Canadiens à revenu moyen</a:t>
            </a:r>
          </a:p>
        </p:txBody>
      </p:sp>
    </p:spTree>
    <p:extLst>
      <p:ext uri="{BB962C8B-B14F-4D97-AF65-F5344CB8AC3E}">
        <p14:creationId xmlns:p14="http://schemas.microsoft.com/office/powerpoint/2010/main" val="61421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43B5-EBE5-46A6-DFA7-7DB2CFC6F544}"/>
            </a:ext>
          </a:extLst>
        </p:cNvPr>
        <p:cNvGrpSpPr/>
        <p:nvPr/>
      </p:nvGrpSpPr>
      <p:grpSpPr>
        <a:xfrm>
          <a:off x="0" y="0"/>
          <a:ext cx="0" cy="0"/>
          <a:chOff x="0" y="0"/>
          <a:chExt cx="0" cy="0"/>
        </a:xfrm>
      </p:grpSpPr>
      <p:sp>
        <p:nvSpPr>
          <p:cNvPr id="6" name="Text Placeholder 11">
            <a:extLst>
              <a:ext uri="{FF2B5EF4-FFF2-40B4-BE49-F238E27FC236}">
                <a16:creationId xmlns:a16="http://schemas.microsoft.com/office/drawing/2014/main" id="{B0F9A9C8-98F1-DFBA-248D-B927B8AFEC36}"/>
              </a:ext>
            </a:extLst>
          </p:cNvPr>
          <p:cNvSpPr txBox="1">
            <a:spLocks/>
          </p:cNvSpPr>
          <p:nvPr>
            <p:custDataLst>
              <p:tags r:id="rId1"/>
            </p:custDataLst>
          </p:nvPr>
        </p:nvSpPr>
        <p:spPr>
          <a:xfrm>
            <a:off x="7168251" y="1822727"/>
            <a:ext cx="4528448" cy="2574494"/>
          </a:xfrm>
          <a:prstGeom prst="rect">
            <a:avLst/>
          </a:prstGeom>
        </p:spPr>
        <p:txBody>
          <a:bodyPr vert="horz" lIns="91440" tIns="45720" rIns="91440" bIns="45720" rtlCol="0" anchor="ctr">
            <a:normAutofit fontScale="47500" lnSpcReduction="20000"/>
          </a:bodyPr>
          <a:lstStyle>
            <a:defPPr>
              <a:defRPr lang="en-US"/>
            </a:defPPr>
            <a:lvl1pPr marL="0" algn="r" defTabSz="914400" rtl="0" eaLnBrk="1" latinLnBrk="0" hangingPunct="1">
              <a:defRPr sz="1200" kern="1200">
                <a:solidFill>
                  <a:schemeClr val="tx1">
                    <a:tint val="82000"/>
                  </a:schemeClr>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A" sz="4000" b="1" noProof="0" dirty="0">
                <a:solidFill>
                  <a:schemeClr val="tx1"/>
                </a:solidFill>
              </a:rPr>
              <a:t>Les maisons individuelles</a:t>
            </a:r>
            <a:r>
              <a:rPr lang="fr-CA" sz="4000" b="1" dirty="0">
                <a:solidFill>
                  <a:schemeClr val="tx1"/>
                </a:solidFill>
              </a:rPr>
              <a:t> traditionnelles </a:t>
            </a:r>
            <a:r>
              <a:rPr lang="fr-CA" sz="4000" b="1" noProof="0" dirty="0">
                <a:solidFill>
                  <a:schemeClr val="tx1"/>
                </a:solidFill>
              </a:rPr>
              <a:t>sont de plus en plus inabordables</a:t>
            </a:r>
            <a:r>
              <a:rPr lang="fr-CA" sz="4000" b="1" dirty="0">
                <a:solidFill>
                  <a:schemeClr val="tx1"/>
                </a:solidFill>
              </a:rPr>
              <a:t> </a:t>
            </a:r>
            <a:r>
              <a:rPr lang="fr-CA" sz="4000" dirty="0">
                <a:solidFill>
                  <a:schemeClr val="tx1"/>
                </a:solidFill>
              </a:rPr>
              <a:t>pour les premiers acheteurs,</a:t>
            </a:r>
            <a:r>
              <a:rPr lang="fr-CA" sz="4000" noProof="0" dirty="0">
                <a:solidFill>
                  <a:schemeClr val="tx1"/>
                </a:solidFill>
              </a:rPr>
              <a:t> tandis que les </a:t>
            </a:r>
            <a:r>
              <a:rPr lang="fr-CA" sz="4000" b="1" noProof="0" dirty="0">
                <a:solidFill>
                  <a:schemeClr val="tx1"/>
                </a:solidFill>
              </a:rPr>
              <a:t>copropriétés </a:t>
            </a:r>
            <a:r>
              <a:rPr lang="fr-CA" sz="4000" b="1" dirty="0">
                <a:solidFill>
                  <a:schemeClr val="tx1"/>
                </a:solidFill>
              </a:rPr>
              <a:t>et</a:t>
            </a:r>
            <a:r>
              <a:rPr lang="fr-CA" sz="4000" b="1" noProof="0" dirty="0">
                <a:solidFill>
                  <a:schemeClr val="tx1"/>
                </a:solidFill>
              </a:rPr>
              <a:t> les appartements sont souvent trop petits</a:t>
            </a:r>
            <a:r>
              <a:rPr lang="fr-CA" sz="4000" noProof="0" dirty="0">
                <a:solidFill>
                  <a:schemeClr val="tx1"/>
                </a:solidFill>
              </a:rPr>
              <a:t> pour les familles grandissantes</a:t>
            </a:r>
          </a:p>
          <a:p>
            <a:pPr algn="l"/>
            <a:r>
              <a:rPr lang="fr-CA" sz="4000" noProof="0" dirty="0">
                <a:solidFill>
                  <a:schemeClr val="tx1"/>
                </a:solidFill>
              </a:rPr>
              <a:t>ou pour répondre </a:t>
            </a:r>
          </a:p>
          <a:p>
            <a:pPr algn="l"/>
            <a:r>
              <a:rPr lang="fr-CA" sz="4000" noProof="0" dirty="0">
                <a:solidFill>
                  <a:schemeClr val="tx1"/>
                </a:solidFill>
              </a:rPr>
              <a:t>à d’autres besoins </a:t>
            </a:r>
          </a:p>
          <a:p>
            <a:pPr algn="l"/>
            <a:r>
              <a:rPr lang="fr-CA" sz="4000" noProof="0" dirty="0">
                <a:solidFill>
                  <a:schemeClr val="tx1"/>
                </a:solidFill>
              </a:rPr>
              <a:t>à long terme.</a:t>
            </a:r>
            <a:r>
              <a:rPr lang="fr-CA" sz="4000" noProof="0" dirty="0">
                <a:solidFill>
                  <a:schemeClr val="tx1"/>
                </a:solidFill>
                <a:ea typeface="Source Sans Pro Black" panose="020B0803030403020204" pitchFamily="34" charset="0"/>
              </a:rPr>
              <a:t> </a:t>
            </a:r>
          </a:p>
        </p:txBody>
      </p:sp>
      <p:sp>
        <p:nvSpPr>
          <p:cNvPr id="3" name="Rectangle 2">
            <a:extLst>
              <a:ext uri="{FF2B5EF4-FFF2-40B4-BE49-F238E27FC236}">
                <a16:creationId xmlns:a16="http://schemas.microsoft.com/office/drawing/2014/main" id="{EA4AC364-B341-10B7-1162-673453AC00E1}"/>
              </a:ext>
            </a:extLst>
          </p:cNvPr>
          <p:cNvSpPr>
            <a:spLocks/>
          </p:cNvSpPr>
          <p:nvPr>
            <p:custDataLst>
              <p:tags r:id="rId2"/>
            </p:custDataLst>
          </p:nvPr>
        </p:nvSpPr>
        <p:spPr>
          <a:xfrm>
            <a:off x="735470" y="1504579"/>
            <a:ext cx="6209304" cy="4240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pSp>
        <p:nvGrpSpPr>
          <p:cNvPr id="72" name="Group 71">
            <a:extLst>
              <a:ext uri="{FF2B5EF4-FFF2-40B4-BE49-F238E27FC236}">
                <a16:creationId xmlns:a16="http://schemas.microsoft.com/office/drawing/2014/main" id="{017FAA48-8621-B1D5-EAF3-2682E5A55A8E}"/>
              </a:ext>
            </a:extLst>
          </p:cNvPr>
          <p:cNvGrpSpPr/>
          <p:nvPr>
            <p:custDataLst>
              <p:tags r:id="rId3"/>
            </p:custDataLst>
          </p:nvPr>
        </p:nvGrpSpPr>
        <p:grpSpPr>
          <a:xfrm flipH="1">
            <a:off x="9432475" y="3318320"/>
            <a:ext cx="1714501" cy="1078901"/>
            <a:chOff x="-3011963" y="418415"/>
            <a:chExt cx="1668959" cy="1036014"/>
          </a:xfrm>
        </p:grpSpPr>
        <p:pic>
          <p:nvPicPr>
            <p:cNvPr id="73" name="Graphic 72">
              <a:extLst>
                <a:ext uri="{FF2B5EF4-FFF2-40B4-BE49-F238E27FC236}">
                  <a16:creationId xmlns:a16="http://schemas.microsoft.com/office/drawing/2014/main" id="{DB831C71-2FA3-D0CE-70B4-A24EB24F4050}"/>
                </a:ext>
              </a:extLst>
            </p:cNvPr>
            <p:cNvPicPr>
              <a:picLocks noChangeAspect="1"/>
            </p:cNvPicPr>
            <p:nvPr/>
          </p:nvPicPr>
          <p:blipFill>
            <a:blip>
              <a:duotone>
                <a:prstClr val="black"/>
                <a:schemeClr val="tx2">
                  <a:tint val="45000"/>
                  <a:satMod val="400000"/>
                </a:schemeClr>
              </a:duotone>
              <a:alphaModFix/>
              <a:lum bright="-100000" contrast="-100000"/>
              <a:extLst>
                <a:ext uri="{96DAC541-7B7A-43D3-8B79-37D633B846F1}">
                  <asvg:svgBlip xmlns:asvg="http://schemas.microsoft.com/office/drawing/2016/SVG/main" r:embed="rId21"/>
                </a:ext>
              </a:extLst>
            </a:blip>
            <a:stretch>
              <a:fillRect/>
            </a:stretch>
          </p:blipFill>
          <p:spPr>
            <a:xfrm>
              <a:off x="-2021521" y="775913"/>
              <a:ext cx="678517" cy="678516"/>
            </a:xfrm>
            <a:prstGeom prst="rect">
              <a:avLst/>
            </a:prstGeom>
          </p:spPr>
        </p:pic>
        <p:pic>
          <p:nvPicPr>
            <p:cNvPr id="74" name="Graphic 73">
              <a:extLst>
                <a:ext uri="{FF2B5EF4-FFF2-40B4-BE49-F238E27FC236}">
                  <a16:creationId xmlns:a16="http://schemas.microsoft.com/office/drawing/2014/main" id="{F037655B-9DE7-55C3-4075-16677C716C5E}"/>
                </a:ext>
              </a:extLst>
            </p:cNvPr>
            <p:cNvPicPr>
              <a:picLocks noChangeAspect="1"/>
            </p:cNvPicPr>
            <p:nvPr/>
          </p:nvPicPr>
          <p:blipFill>
            <a:blip>
              <a:duotone>
                <a:prstClr val="black"/>
                <a:schemeClr val="tx2">
                  <a:tint val="45000"/>
                  <a:satMod val="400000"/>
                </a:schemeClr>
              </a:duotone>
              <a:alphaModFix/>
              <a:lum bright="-100000" contrast="-100000"/>
              <a:extLst>
                <a:ext uri="{96DAC541-7B7A-43D3-8B79-37D633B846F1}">
                  <asvg:svgBlip xmlns:asvg="http://schemas.microsoft.com/office/drawing/2016/SVG/main" r:embed="rId22"/>
                </a:ext>
              </a:extLst>
            </a:blip>
            <a:stretch>
              <a:fillRect/>
            </a:stretch>
          </p:blipFill>
          <p:spPr>
            <a:xfrm>
              <a:off x="-3011963" y="418415"/>
              <a:ext cx="990442" cy="990443"/>
            </a:xfrm>
            <a:prstGeom prst="rect">
              <a:avLst/>
            </a:prstGeom>
          </p:spPr>
        </p:pic>
      </p:grpSp>
      <p:sp>
        <p:nvSpPr>
          <p:cNvPr id="16" name="TextBox 15">
            <a:extLst>
              <a:ext uri="{FF2B5EF4-FFF2-40B4-BE49-F238E27FC236}">
                <a16:creationId xmlns:a16="http://schemas.microsoft.com/office/drawing/2014/main" id="{36AB1117-B455-C17E-B3F3-6BFDCC4A5E19}"/>
              </a:ext>
            </a:extLst>
          </p:cNvPr>
          <p:cNvSpPr txBox="1"/>
          <p:nvPr>
            <p:custDataLst>
              <p:tags r:id="rId4"/>
            </p:custDataLst>
          </p:nvPr>
        </p:nvSpPr>
        <p:spPr>
          <a:xfrm>
            <a:off x="879500" y="4818592"/>
            <a:ext cx="1007326" cy="246221"/>
          </a:xfrm>
          <a:prstGeom prst="rect">
            <a:avLst/>
          </a:prstGeom>
          <a:solidFill>
            <a:schemeClr val="bg1"/>
          </a:solidFill>
        </p:spPr>
        <p:txBody>
          <a:bodyPr wrap="square" rtlCol="0">
            <a:spAutoFit/>
          </a:bodyPr>
          <a:lstStyle/>
          <a:p>
            <a:r>
              <a:rPr lang="fr-CA" sz="1000" noProof="0" dirty="0">
                <a:solidFill>
                  <a:schemeClr val="bg1">
                    <a:lumMod val="50000"/>
                  </a:schemeClr>
                </a:solidFill>
                <a:latin typeface="Source Sans Pro Light" panose="020B0403030403020204" pitchFamily="34" charset="0"/>
                <a:ea typeface="Source Sans Pro Light" panose="020B0403030403020204" pitchFamily="34" charset="0"/>
              </a:rPr>
              <a:t>Source : ACI</a:t>
            </a:r>
            <a:endParaRPr lang="fr-CA" sz="1000" b="1" noProof="0" dirty="0">
              <a:solidFill>
                <a:schemeClr val="bg1">
                  <a:lumMod val="50000"/>
                </a:schemeClr>
              </a:solidFill>
              <a:latin typeface="Source Sans Pro Light" panose="020B0403030403020204" pitchFamily="34" charset="0"/>
              <a:ea typeface="Source Sans Pro Light" panose="020B0403030403020204" pitchFamily="34" charset="0"/>
            </a:endParaRPr>
          </a:p>
        </p:txBody>
      </p:sp>
      <p:grpSp>
        <p:nvGrpSpPr>
          <p:cNvPr id="22" name="Group 21">
            <a:extLst>
              <a:ext uri="{FF2B5EF4-FFF2-40B4-BE49-F238E27FC236}">
                <a16:creationId xmlns:a16="http://schemas.microsoft.com/office/drawing/2014/main" id="{A5E87532-CF62-890A-4EC4-5F653EE14957}"/>
              </a:ext>
            </a:extLst>
          </p:cNvPr>
          <p:cNvGrpSpPr/>
          <p:nvPr>
            <p:custDataLst>
              <p:tags r:id="rId5"/>
            </p:custDataLst>
          </p:nvPr>
        </p:nvGrpSpPr>
        <p:grpSpPr>
          <a:xfrm>
            <a:off x="859886" y="568424"/>
            <a:ext cx="6308365" cy="4496389"/>
            <a:chOff x="879500" y="632203"/>
            <a:chExt cx="6308365" cy="4496389"/>
          </a:xfrm>
        </p:grpSpPr>
        <p:sp>
          <p:nvSpPr>
            <p:cNvPr id="14" name="TextBox 13">
              <a:extLst>
                <a:ext uri="{FF2B5EF4-FFF2-40B4-BE49-F238E27FC236}">
                  <a16:creationId xmlns:a16="http://schemas.microsoft.com/office/drawing/2014/main" id="{DABA2830-3849-CC8E-0040-3167D9F86817}"/>
                </a:ext>
              </a:extLst>
            </p:cNvPr>
            <p:cNvSpPr txBox="1"/>
            <p:nvPr>
              <p:custDataLst>
                <p:tags r:id="rId7"/>
              </p:custDataLst>
            </p:nvPr>
          </p:nvSpPr>
          <p:spPr>
            <a:xfrm>
              <a:off x="879500" y="632203"/>
              <a:ext cx="5747045" cy="646331"/>
            </a:xfrm>
            <a:prstGeom prst="rect">
              <a:avLst/>
            </a:prstGeom>
            <a:solidFill>
              <a:schemeClr val="bg1"/>
            </a:solidFill>
          </p:spPr>
          <p:txBody>
            <a:bodyPr wrap="square" rtlCol="0">
              <a:spAutoFit/>
            </a:bodyPr>
            <a:lstStyle/>
            <a:p>
              <a:pPr algn="ctr"/>
              <a:r>
                <a:rPr lang="fr-CA" noProof="0" dirty="0">
                  <a:solidFill>
                    <a:schemeClr val="tx1">
                      <a:lumMod val="65000"/>
                      <a:lumOff val="35000"/>
                    </a:schemeClr>
                  </a:solidFill>
                  <a:latin typeface="Source Sans Pro Light" panose="020B0403030403020204" pitchFamily="34" charset="0"/>
                  <a:ea typeface="Source Sans Pro Light" panose="020B0403030403020204" pitchFamily="34" charset="0"/>
                </a:rPr>
                <a:t> Prix de référence canadien de l’IPP MLS® pour une maison unifamiliale</a:t>
              </a:r>
            </a:p>
          </p:txBody>
        </p:sp>
        <p:pic>
          <p:nvPicPr>
            <p:cNvPr id="15" name="Picture 14">
              <a:extLst>
                <a:ext uri="{FF2B5EF4-FFF2-40B4-BE49-F238E27FC236}">
                  <a16:creationId xmlns:a16="http://schemas.microsoft.com/office/drawing/2014/main" id="{D6E0876F-3928-0FA9-4ECC-37BDF010C29D}"/>
                </a:ext>
              </a:extLst>
            </p:cNvPr>
            <p:cNvPicPr>
              <a:picLocks noChangeAspect="1"/>
            </p:cNvPicPr>
            <p:nvPr/>
          </p:nvPicPr>
          <p:blipFill>
            <a:blip r:embed="rId23"/>
            <a:stretch>
              <a:fillRect/>
            </a:stretch>
          </p:blipFill>
          <p:spPr>
            <a:xfrm>
              <a:off x="998544" y="1256040"/>
              <a:ext cx="6189321" cy="3872552"/>
            </a:xfrm>
            <a:prstGeom prst="rect">
              <a:avLst/>
            </a:prstGeom>
          </p:spPr>
        </p:pic>
        <p:sp>
          <p:nvSpPr>
            <p:cNvPr id="5" name="TextBox 4">
              <a:extLst>
                <a:ext uri="{FF2B5EF4-FFF2-40B4-BE49-F238E27FC236}">
                  <a16:creationId xmlns:a16="http://schemas.microsoft.com/office/drawing/2014/main" id="{ACC7B554-4D69-A3E4-CDAA-FC22A383213F}"/>
                </a:ext>
              </a:extLst>
            </p:cNvPr>
            <p:cNvSpPr txBox="1"/>
            <p:nvPr>
              <p:custDataLst>
                <p:tags r:id="rId8"/>
              </p:custDataLst>
            </p:nvPr>
          </p:nvSpPr>
          <p:spPr>
            <a:xfrm>
              <a:off x="998544" y="1325114"/>
              <a:ext cx="1076756" cy="261610"/>
            </a:xfrm>
            <a:prstGeom prst="rect">
              <a:avLst/>
            </a:prstGeom>
            <a:solidFill>
              <a:schemeClr val="bg1"/>
            </a:solidFill>
          </p:spPr>
          <p:txBody>
            <a:bodyPr wrap="square" rtlCol="0">
              <a:spAutoFit/>
            </a:bodyPr>
            <a:lstStyle/>
            <a:p>
              <a:r>
                <a:rPr lang="fr-CA" sz="1100" dirty="0"/>
                <a:t>1 000  000 $</a:t>
              </a:r>
            </a:p>
          </p:txBody>
        </p:sp>
        <p:sp>
          <p:nvSpPr>
            <p:cNvPr id="8" name="TextBox 7">
              <a:extLst>
                <a:ext uri="{FF2B5EF4-FFF2-40B4-BE49-F238E27FC236}">
                  <a16:creationId xmlns:a16="http://schemas.microsoft.com/office/drawing/2014/main" id="{04D4B5EA-A06A-5A1C-6642-199504F7C125}"/>
                </a:ext>
              </a:extLst>
            </p:cNvPr>
            <p:cNvSpPr txBox="1"/>
            <p:nvPr>
              <p:custDataLst>
                <p:tags r:id="rId9"/>
              </p:custDataLst>
            </p:nvPr>
          </p:nvSpPr>
          <p:spPr>
            <a:xfrm>
              <a:off x="1122562" y="1622803"/>
              <a:ext cx="828720" cy="261610"/>
            </a:xfrm>
            <a:prstGeom prst="rect">
              <a:avLst/>
            </a:prstGeom>
            <a:solidFill>
              <a:schemeClr val="bg1"/>
            </a:solidFill>
          </p:spPr>
          <p:txBody>
            <a:bodyPr wrap="square" rtlCol="0">
              <a:spAutoFit/>
            </a:bodyPr>
            <a:lstStyle/>
            <a:p>
              <a:r>
                <a:rPr lang="fr-CA" sz="1100" dirty="0"/>
                <a:t>900 000 $</a:t>
              </a:r>
            </a:p>
          </p:txBody>
        </p:sp>
        <p:sp>
          <p:nvSpPr>
            <p:cNvPr id="9" name="TextBox 8">
              <a:extLst>
                <a:ext uri="{FF2B5EF4-FFF2-40B4-BE49-F238E27FC236}">
                  <a16:creationId xmlns:a16="http://schemas.microsoft.com/office/drawing/2014/main" id="{0C4F4105-C7C6-7DB9-AB39-235CE312A486}"/>
                </a:ext>
              </a:extLst>
            </p:cNvPr>
            <p:cNvSpPr txBox="1"/>
            <p:nvPr>
              <p:custDataLst>
                <p:tags r:id="rId10"/>
              </p:custDataLst>
            </p:nvPr>
          </p:nvSpPr>
          <p:spPr>
            <a:xfrm>
              <a:off x="1138308" y="1946882"/>
              <a:ext cx="828720" cy="261610"/>
            </a:xfrm>
            <a:prstGeom prst="rect">
              <a:avLst/>
            </a:prstGeom>
            <a:solidFill>
              <a:schemeClr val="bg1"/>
            </a:solidFill>
          </p:spPr>
          <p:txBody>
            <a:bodyPr wrap="square" rtlCol="0">
              <a:spAutoFit/>
            </a:bodyPr>
            <a:lstStyle/>
            <a:p>
              <a:r>
                <a:rPr lang="fr-CA" sz="1100" dirty="0"/>
                <a:t>800 000 $</a:t>
              </a:r>
            </a:p>
          </p:txBody>
        </p:sp>
        <p:sp>
          <p:nvSpPr>
            <p:cNvPr id="10" name="TextBox 9">
              <a:extLst>
                <a:ext uri="{FF2B5EF4-FFF2-40B4-BE49-F238E27FC236}">
                  <a16:creationId xmlns:a16="http://schemas.microsoft.com/office/drawing/2014/main" id="{397AAF32-BB1D-E6C9-B306-255349F317BA}"/>
                </a:ext>
              </a:extLst>
            </p:cNvPr>
            <p:cNvSpPr txBox="1"/>
            <p:nvPr>
              <p:custDataLst>
                <p:tags r:id="rId11"/>
              </p:custDataLst>
            </p:nvPr>
          </p:nvSpPr>
          <p:spPr>
            <a:xfrm>
              <a:off x="1149728" y="2256132"/>
              <a:ext cx="828720" cy="261610"/>
            </a:xfrm>
            <a:prstGeom prst="rect">
              <a:avLst/>
            </a:prstGeom>
            <a:solidFill>
              <a:schemeClr val="bg1"/>
            </a:solidFill>
          </p:spPr>
          <p:txBody>
            <a:bodyPr wrap="square" rtlCol="0">
              <a:spAutoFit/>
            </a:bodyPr>
            <a:lstStyle/>
            <a:p>
              <a:r>
                <a:rPr lang="fr-CA" sz="1100" dirty="0"/>
                <a:t>700 000 $</a:t>
              </a:r>
            </a:p>
          </p:txBody>
        </p:sp>
        <p:sp>
          <p:nvSpPr>
            <p:cNvPr id="11" name="TextBox 10">
              <a:extLst>
                <a:ext uri="{FF2B5EF4-FFF2-40B4-BE49-F238E27FC236}">
                  <a16:creationId xmlns:a16="http://schemas.microsoft.com/office/drawing/2014/main" id="{A033BE96-23D7-49C6-7CD3-C30CC4DD42B3}"/>
                </a:ext>
              </a:extLst>
            </p:cNvPr>
            <p:cNvSpPr txBox="1"/>
            <p:nvPr>
              <p:custDataLst>
                <p:tags r:id="rId12"/>
              </p:custDataLst>
            </p:nvPr>
          </p:nvSpPr>
          <p:spPr>
            <a:xfrm>
              <a:off x="1122562" y="2552467"/>
              <a:ext cx="856856" cy="261610"/>
            </a:xfrm>
            <a:prstGeom prst="rect">
              <a:avLst/>
            </a:prstGeom>
            <a:solidFill>
              <a:schemeClr val="bg1"/>
            </a:solidFill>
          </p:spPr>
          <p:txBody>
            <a:bodyPr wrap="square" rtlCol="0">
              <a:spAutoFit/>
            </a:bodyPr>
            <a:lstStyle/>
            <a:p>
              <a:r>
                <a:rPr lang="fr-CA" sz="1100" dirty="0"/>
                <a:t>600 000 $</a:t>
              </a:r>
            </a:p>
          </p:txBody>
        </p:sp>
        <p:sp>
          <p:nvSpPr>
            <p:cNvPr id="12" name="TextBox 11">
              <a:extLst>
                <a:ext uri="{FF2B5EF4-FFF2-40B4-BE49-F238E27FC236}">
                  <a16:creationId xmlns:a16="http://schemas.microsoft.com/office/drawing/2014/main" id="{45214D6A-26DC-DFDD-B31A-A5AE88FE3CEE}"/>
                </a:ext>
              </a:extLst>
            </p:cNvPr>
            <p:cNvSpPr txBox="1"/>
            <p:nvPr>
              <p:custDataLst>
                <p:tags r:id="rId13"/>
              </p:custDataLst>
            </p:nvPr>
          </p:nvSpPr>
          <p:spPr>
            <a:xfrm>
              <a:off x="1153292" y="3177840"/>
              <a:ext cx="828720" cy="261610"/>
            </a:xfrm>
            <a:prstGeom prst="rect">
              <a:avLst/>
            </a:prstGeom>
            <a:solidFill>
              <a:schemeClr val="bg1"/>
            </a:solidFill>
          </p:spPr>
          <p:txBody>
            <a:bodyPr wrap="square" rtlCol="0">
              <a:spAutoFit/>
            </a:bodyPr>
            <a:lstStyle/>
            <a:p>
              <a:r>
                <a:rPr lang="fr-CA" sz="1100" dirty="0"/>
                <a:t>400 000 $</a:t>
              </a:r>
            </a:p>
          </p:txBody>
        </p:sp>
        <p:sp>
          <p:nvSpPr>
            <p:cNvPr id="13" name="TextBox 12">
              <a:extLst>
                <a:ext uri="{FF2B5EF4-FFF2-40B4-BE49-F238E27FC236}">
                  <a16:creationId xmlns:a16="http://schemas.microsoft.com/office/drawing/2014/main" id="{B1422BF7-EC57-4C6E-FE5F-034A57F25FBB}"/>
                </a:ext>
              </a:extLst>
            </p:cNvPr>
            <p:cNvSpPr txBox="1"/>
            <p:nvPr>
              <p:custDataLst>
                <p:tags r:id="rId14"/>
              </p:custDataLst>
            </p:nvPr>
          </p:nvSpPr>
          <p:spPr>
            <a:xfrm>
              <a:off x="1154649" y="2881505"/>
              <a:ext cx="828720" cy="261610"/>
            </a:xfrm>
            <a:prstGeom prst="rect">
              <a:avLst/>
            </a:prstGeom>
            <a:solidFill>
              <a:schemeClr val="bg1"/>
            </a:solidFill>
          </p:spPr>
          <p:txBody>
            <a:bodyPr wrap="square" rtlCol="0">
              <a:spAutoFit/>
            </a:bodyPr>
            <a:lstStyle/>
            <a:p>
              <a:r>
                <a:rPr lang="fr-CA" sz="1100" dirty="0"/>
                <a:t>500 000 $</a:t>
              </a:r>
            </a:p>
          </p:txBody>
        </p:sp>
        <p:sp>
          <p:nvSpPr>
            <p:cNvPr id="17" name="TextBox 16">
              <a:extLst>
                <a:ext uri="{FF2B5EF4-FFF2-40B4-BE49-F238E27FC236}">
                  <a16:creationId xmlns:a16="http://schemas.microsoft.com/office/drawing/2014/main" id="{B2FECCA3-785B-D0A9-19D8-9793F8698A28}"/>
                </a:ext>
              </a:extLst>
            </p:cNvPr>
            <p:cNvSpPr txBox="1"/>
            <p:nvPr>
              <p:custDataLst>
                <p:tags r:id="rId15"/>
              </p:custDataLst>
            </p:nvPr>
          </p:nvSpPr>
          <p:spPr>
            <a:xfrm>
              <a:off x="1150698" y="3738120"/>
              <a:ext cx="828720" cy="261610"/>
            </a:xfrm>
            <a:prstGeom prst="rect">
              <a:avLst/>
            </a:prstGeom>
            <a:solidFill>
              <a:schemeClr val="bg1"/>
            </a:solidFill>
          </p:spPr>
          <p:txBody>
            <a:bodyPr wrap="square" rtlCol="0">
              <a:spAutoFit/>
            </a:bodyPr>
            <a:lstStyle/>
            <a:p>
              <a:r>
                <a:rPr lang="fr-CA" sz="1100" dirty="0"/>
                <a:t>200 000 $</a:t>
              </a:r>
            </a:p>
          </p:txBody>
        </p:sp>
        <p:sp>
          <p:nvSpPr>
            <p:cNvPr id="18" name="TextBox 17">
              <a:extLst>
                <a:ext uri="{FF2B5EF4-FFF2-40B4-BE49-F238E27FC236}">
                  <a16:creationId xmlns:a16="http://schemas.microsoft.com/office/drawing/2014/main" id="{FA104BEE-B403-1847-41EE-58CC4D146AF9}"/>
                </a:ext>
              </a:extLst>
            </p:cNvPr>
            <p:cNvSpPr txBox="1"/>
            <p:nvPr>
              <p:custDataLst>
                <p:tags r:id="rId16"/>
              </p:custDataLst>
            </p:nvPr>
          </p:nvSpPr>
          <p:spPr>
            <a:xfrm>
              <a:off x="1162258" y="3462174"/>
              <a:ext cx="828720" cy="261610"/>
            </a:xfrm>
            <a:prstGeom prst="rect">
              <a:avLst/>
            </a:prstGeom>
            <a:solidFill>
              <a:schemeClr val="bg1"/>
            </a:solidFill>
          </p:spPr>
          <p:txBody>
            <a:bodyPr wrap="square" rtlCol="0">
              <a:spAutoFit/>
            </a:bodyPr>
            <a:lstStyle/>
            <a:p>
              <a:r>
                <a:rPr lang="fr-CA" sz="1100" dirty="0"/>
                <a:t>300 000 $</a:t>
              </a:r>
            </a:p>
          </p:txBody>
        </p:sp>
        <p:sp>
          <p:nvSpPr>
            <p:cNvPr id="20" name="TextBox 19">
              <a:extLst>
                <a:ext uri="{FF2B5EF4-FFF2-40B4-BE49-F238E27FC236}">
                  <a16:creationId xmlns:a16="http://schemas.microsoft.com/office/drawing/2014/main" id="{3B1443C1-FCCA-6FEA-3115-CA6D4115C040}"/>
                </a:ext>
              </a:extLst>
            </p:cNvPr>
            <p:cNvSpPr txBox="1"/>
            <p:nvPr>
              <p:custDataLst>
                <p:tags r:id="rId17"/>
              </p:custDataLst>
            </p:nvPr>
          </p:nvSpPr>
          <p:spPr>
            <a:xfrm>
              <a:off x="1149226" y="4045787"/>
              <a:ext cx="828720" cy="261610"/>
            </a:xfrm>
            <a:prstGeom prst="rect">
              <a:avLst/>
            </a:prstGeom>
            <a:solidFill>
              <a:schemeClr val="bg1"/>
            </a:solidFill>
          </p:spPr>
          <p:txBody>
            <a:bodyPr wrap="square" rtlCol="0">
              <a:spAutoFit/>
            </a:bodyPr>
            <a:lstStyle/>
            <a:p>
              <a:r>
                <a:rPr lang="fr-CA" sz="1100" dirty="0"/>
                <a:t>100 000 $</a:t>
              </a:r>
            </a:p>
          </p:txBody>
        </p:sp>
        <p:sp>
          <p:nvSpPr>
            <p:cNvPr id="21" name="TextBox 20">
              <a:extLst>
                <a:ext uri="{FF2B5EF4-FFF2-40B4-BE49-F238E27FC236}">
                  <a16:creationId xmlns:a16="http://schemas.microsoft.com/office/drawing/2014/main" id="{783943BA-BDCB-7D7B-917D-47C3997CA974}"/>
                </a:ext>
              </a:extLst>
            </p:cNvPr>
            <p:cNvSpPr txBox="1"/>
            <p:nvPr>
              <p:custDataLst>
                <p:tags r:id="rId18"/>
              </p:custDataLst>
            </p:nvPr>
          </p:nvSpPr>
          <p:spPr>
            <a:xfrm>
              <a:off x="1552746" y="4351008"/>
              <a:ext cx="362216" cy="261610"/>
            </a:xfrm>
            <a:prstGeom prst="rect">
              <a:avLst/>
            </a:prstGeom>
            <a:solidFill>
              <a:schemeClr val="bg1"/>
            </a:solidFill>
          </p:spPr>
          <p:txBody>
            <a:bodyPr wrap="square" rtlCol="0">
              <a:spAutoFit/>
            </a:bodyPr>
            <a:lstStyle/>
            <a:p>
              <a:r>
                <a:rPr lang="fr-CA" sz="1100" dirty="0"/>
                <a:t>0 $</a:t>
              </a:r>
            </a:p>
          </p:txBody>
        </p:sp>
      </p:grpSp>
      <p:sp>
        <p:nvSpPr>
          <p:cNvPr id="23" name="TextBox 22">
            <a:extLst>
              <a:ext uri="{FF2B5EF4-FFF2-40B4-BE49-F238E27FC236}">
                <a16:creationId xmlns:a16="http://schemas.microsoft.com/office/drawing/2014/main" id="{EEFF10FD-62D2-5BA8-C433-B6195F46AA58}"/>
              </a:ext>
            </a:extLst>
          </p:cNvPr>
          <p:cNvSpPr txBox="1"/>
          <p:nvPr>
            <p:custDataLst>
              <p:tags r:id="rId6"/>
            </p:custDataLst>
          </p:nvPr>
        </p:nvSpPr>
        <p:spPr>
          <a:xfrm>
            <a:off x="1142644" y="5064367"/>
            <a:ext cx="4953356" cy="246221"/>
          </a:xfrm>
          <a:prstGeom prst="rect">
            <a:avLst/>
          </a:prstGeom>
          <a:noFill/>
        </p:spPr>
        <p:txBody>
          <a:bodyPr wrap="square" rtlCol="0">
            <a:spAutoFit/>
          </a:bodyPr>
          <a:lstStyle/>
          <a:p>
            <a:r>
              <a:rPr lang="fr-CA" sz="1000" dirty="0">
                <a:latin typeface="Source Sans Pro Light" panose="020B0403030403020204" pitchFamily="34" charset="0"/>
                <a:ea typeface="Source Sans Pro Light" panose="020B0403030403020204" pitchFamily="34" charset="0"/>
              </a:rPr>
              <a:t>Source : L’Association canadienne de l’immobilier (ACI)</a:t>
            </a:r>
          </a:p>
        </p:txBody>
      </p:sp>
    </p:spTree>
    <p:extLst>
      <p:ext uri="{BB962C8B-B14F-4D97-AF65-F5344CB8AC3E}">
        <p14:creationId xmlns:p14="http://schemas.microsoft.com/office/powerpoint/2010/main" val="1738694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0"/>
</p:tagLst>
</file>

<file path=ppt/tags/tag104.xml><?xml version="1.0" encoding="utf-8"?>
<p:tagLst xmlns:a="http://schemas.openxmlformats.org/drawingml/2006/main" xmlns:r="http://schemas.openxmlformats.org/officeDocument/2006/relationships" xmlns:p="http://schemas.openxmlformats.org/presentationml/2006/main">
  <p:tag name="NUM" val="11"/>
</p:tagLst>
</file>

<file path=ppt/tags/tag105.xml><?xml version="1.0" encoding="utf-8"?>
<p:tagLst xmlns:a="http://schemas.openxmlformats.org/drawingml/2006/main" xmlns:r="http://schemas.openxmlformats.org/officeDocument/2006/relationships" xmlns:p="http://schemas.openxmlformats.org/presentationml/2006/main">
  <p:tag name="NUM" val="12"/>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2"/>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1"/>
</p:tagLst>
</file>

<file path=ppt/tags/tag121.xml><?xml version="1.0" encoding="utf-8"?>
<p:tagLst xmlns:a="http://schemas.openxmlformats.org/drawingml/2006/main" xmlns:r="http://schemas.openxmlformats.org/officeDocument/2006/relationships" xmlns:p="http://schemas.openxmlformats.org/presentationml/2006/main">
  <p:tag name="NUM" val="12"/>
</p:tagLst>
</file>

<file path=ppt/tags/tag122.xml><?xml version="1.0" encoding="utf-8"?>
<p:tagLst xmlns:a="http://schemas.openxmlformats.org/drawingml/2006/main" xmlns:r="http://schemas.openxmlformats.org/officeDocument/2006/relationships" xmlns:p="http://schemas.openxmlformats.org/presentationml/2006/main">
  <p:tag name="NUM" val="13"/>
</p:tagLst>
</file>

<file path=ppt/tags/tag123.xml><?xml version="1.0" encoding="utf-8"?>
<p:tagLst xmlns:a="http://schemas.openxmlformats.org/drawingml/2006/main" xmlns:r="http://schemas.openxmlformats.org/officeDocument/2006/relationships" xmlns:p="http://schemas.openxmlformats.org/presentationml/2006/main">
  <p:tag name="NUM" val="14"/>
</p:tagLst>
</file>

<file path=ppt/tags/tag124.xml><?xml version="1.0" encoding="utf-8"?>
<p:tagLst xmlns:a="http://schemas.openxmlformats.org/drawingml/2006/main" xmlns:r="http://schemas.openxmlformats.org/officeDocument/2006/relationships" xmlns:p="http://schemas.openxmlformats.org/presentationml/2006/main">
  <p:tag name="NUM" val="15"/>
</p:tagLst>
</file>

<file path=ppt/tags/tag125.xml><?xml version="1.0" encoding="utf-8"?>
<p:tagLst xmlns:a="http://schemas.openxmlformats.org/drawingml/2006/main" xmlns:r="http://schemas.openxmlformats.org/officeDocument/2006/relationships" xmlns:p="http://schemas.openxmlformats.org/presentationml/2006/main">
  <p:tag name="NUM" val="16"/>
</p:tagLst>
</file>

<file path=ppt/tags/tag126.xml><?xml version="1.0" encoding="utf-8"?>
<p:tagLst xmlns:a="http://schemas.openxmlformats.org/drawingml/2006/main" xmlns:r="http://schemas.openxmlformats.org/officeDocument/2006/relationships" xmlns:p="http://schemas.openxmlformats.org/presentationml/2006/main">
  <p:tag name="NUM" val="17"/>
</p:tagLst>
</file>

<file path=ppt/tags/tag127.xml><?xml version="1.0" encoding="utf-8"?>
<p:tagLst xmlns:a="http://schemas.openxmlformats.org/drawingml/2006/main" xmlns:r="http://schemas.openxmlformats.org/officeDocument/2006/relationships" xmlns:p="http://schemas.openxmlformats.org/presentationml/2006/main">
  <p:tag name="NUM" val="18"/>
</p:tagLst>
</file>

<file path=ppt/tags/tag128.xml><?xml version="1.0" encoding="utf-8"?>
<p:tagLst xmlns:a="http://schemas.openxmlformats.org/drawingml/2006/main" xmlns:r="http://schemas.openxmlformats.org/officeDocument/2006/relationships" xmlns:p="http://schemas.openxmlformats.org/presentationml/2006/main">
  <p:tag name="NUM" val="19"/>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8"/>
</p:tagLst>
</file>

<file path=ppt/tags/tag137.xml><?xml version="1.0" encoding="utf-8"?>
<p:tagLst xmlns:a="http://schemas.openxmlformats.org/drawingml/2006/main" xmlns:r="http://schemas.openxmlformats.org/officeDocument/2006/relationships" xmlns:p="http://schemas.openxmlformats.org/presentationml/2006/main">
  <p:tag name="NUM" val="9"/>
</p:tagLst>
</file>

<file path=ppt/tags/tag138.xml><?xml version="1.0" encoding="utf-8"?>
<p:tagLst xmlns:a="http://schemas.openxmlformats.org/drawingml/2006/main" xmlns:r="http://schemas.openxmlformats.org/officeDocument/2006/relationships" xmlns:p="http://schemas.openxmlformats.org/presentationml/2006/main">
  <p:tag name="NUM" val="10"/>
</p:tagLst>
</file>

<file path=ppt/tags/tag139.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12"/>
</p:tagLst>
</file>

<file path=ppt/tags/tag141.xml><?xml version="1.0" encoding="utf-8"?>
<p:tagLst xmlns:a="http://schemas.openxmlformats.org/drawingml/2006/main" xmlns:r="http://schemas.openxmlformats.org/officeDocument/2006/relationships" xmlns:p="http://schemas.openxmlformats.org/presentationml/2006/main">
  <p:tag name="NUM" val="1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9"/>
</p:tagLst>
</file>

<file path=ppt/tags/tag151.xml><?xml version="1.0" encoding="utf-8"?>
<p:tagLst xmlns:a="http://schemas.openxmlformats.org/drawingml/2006/main" xmlns:r="http://schemas.openxmlformats.org/officeDocument/2006/relationships" xmlns:p="http://schemas.openxmlformats.org/presentationml/2006/main">
  <p:tag name="NUM" val="10"/>
</p:tagLst>
</file>

<file path=ppt/tags/tag152.xml><?xml version="1.0" encoding="utf-8"?>
<p:tagLst xmlns:a="http://schemas.openxmlformats.org/drawingml/2006/main" xmlns:r="http://schemas.openxmlformats.org/officeDocument/2006/relationships" xmlns:p="http://schemas.openxmlformats.org/presentationml/2006/main">
  <p:tag name="NUM" val="11"/>
</p:tagLst>
</file>

<file path=ppt/tags/tag153.xml><?xml version="1.0" encoding="utf-8"?>
<p:tagLst xmlns:a="http://schemas.openxmlformats.org/drawingml/2006/main" xmlns:r="http://schemas.openxmlformats.org/officeDocument/2006/relationships" xmlns:p="http://schemas.openxmlformats.org/presentationml/2006/main">
  <p:tag name="NUM" val="12"/>
</p:tagLst>
</file>

<file path=ppt/tags/tag154.xml><?xml version="1.0" encoding="utf-8"?>
<p:tagLst xmlns:a="http://schemas.openxmlformats.org/drawingml/2006/main" xmlns:r="http://schemas.openxmlformats.org/officeDocument/2006/relationships" xmlns:p="http://schemas.openxmlformats.org/presentationml/2006/main">
  <p:tag name="NUM" val="13"/>
</p:tagLst>
</file>

<file path=ppt/tags/tag155.xml><?xml version="1.0" encoding="utf-8"?>
<p:tagLst xmlns:a="http://schemas.openxmlformats.org/drawingml/2006/main" xmlns:r="http://schemas.openxmlformats.org/officeDocument/2006/relationships" xmlns:p="http://schemas.openxmlformats.org/presentationml/2006/main">
  <p:tag name="NUM" val="14"/>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2"/>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14"/>
</p:tagLst>
</file>

<file path=ppt/tags/tag44.xml><?xml version="1.0" encoding="utf-8"?>
<p:tagLst xmlns:a="http://schemas.openxmlformats.org/drawingml/2006/main" xmlns:r="http://schemas.openxmlformats.org/officeDocument/2006/relationships" xmlns:p="http://schemas.openxmlformats.org/presentationml/2006/main">
  <p:tag name="NUM" val="15"/>
</p:tagLst>
</file>

<file path=ppt/tags/tag45.xml><?xml version="1.0" encoding="utf-8"?>
<p:tagLst xmlns:a="http://schemas.openxmlformats.org/drawingml/2006/main" xmlns:r="http://schemas.openxmlformats.org/officeDocument/2006/relationships" xmlns:p="http://schemas.openxmlformats.org/presentationml/2006/main">
  <p:tag name="NUM" val="16"/>
</p:tagLst>
</file>

<file path=ppt/tags/tag46.xml><?xml version="1.0" encoding="utf-8"?>
<p:tagLst xmlns:a="http://schemas.openxmlformats.org/drawingml/2006/main" xmlns:r="http://schemas.openxmlformats.org/officeDocument/2006/relationships" xmlns:p="http://schemas.openxmlformats.org/presentationml/2006/main">
  <p:tag name="NUM" val="17"/>
</p:tagLst>
</file>

<file path=ppt/tags/tag47.xml><?xml version="1.0" encoding="utf-8"?>
<p:tagLst xmlns:a="http://schemas.openxmlformats.org/drawingml/2006/main" xmlns:r="http://schemas.openxmlformats.org/officeDocument/2006/relationships" xmlns:p="http://schemas.openxmlformats.org/presentationml/2006/main">
  <p:tag name="NUM" val="18"/>
</p:tagLst>
</file>

<file path=ppt/tags/tag48.xml><?xml version="1.0" encoding="utf-8"?>
<p:tagLst xmlns:a="http://schemas.openxmlformats.org/drawingml/2006/main" xmlns:r="http://schemas.openxmlformats.org/officeDocument/2006/relationships" xmlns:p="http://schemas.openxmlformats.org/presentationml/2006/main">
  <p:tag name="NUM" val="19"/>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12"/>
</p:tagLst>
</file>

<file path=ppt/tags/tag64.xml><?xml version="1.0" encoding="utf-8"?>
<p:tagLst xmlns:a="http://schemas.openxmlformats.org/drawingml/2006/main" xmlns:r="http://schemas.openxmlformats.org/officeDocument/2006/relationships" xmlns:p="http://schemas.openxmlformats.org/presentationml/2006/main">
  <p:tag name="NUM" val="13"/>
</p:tagLst>
</file>

<file path=ppt/tags/tag65.xml><?xml version="1.0" encoding="utf-8"?>
<p:tagLst xmlns:a="http://schemas.openxmlformats.org/drawingml/2006/main" xmlns:r="http://schemas.openxmlformats.org/officeDocument/2006/relationships" xmlns:p="http://schemas.openxmlformats.org/presentationml/2006/main">
  <p:tag name="NUM" val="14"/>
</p:tagLst>
</file>

<file path=ppt/tags/tag66.xml><?xml version="1.0" encoding="utf-8"?>
<p:tagLst xmlns:a="http://schemas.openxmlformats.org/drawingml/2006/main" xmlns:r="http://schemas.openxmlformats.org/officeDocument/2006/relationships" xmlns:p="http://schemas.openxmlformats.org/presentationml/2006/main">
  <p:tag name="NUM" val="1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82.xml><?xml version="1.0" encoding="utf-8"?>
<p:tagLst xmlns:a="http://schemas.openxmlformats.org/drawingml/2006/main" xmlns:r="http://schemas.openxmlformats.org/officeDocument/2006/relationships" xmlns:p="http://schemas.openxmlformats.org/presentationml/2006/main">
  <p:tag name="NUM" val="13"/>
</p:tagLst>
</file>

<file path=ppt/tags/tag83.xml><?xml version="1.0" encoding="utf-8"?>
<p:tagLst xmlns:a="http://schemas.openxmlformats.org/drawingml/2006/main" xmlns:r="http://schemas.openxmlformats.org/officeDocument/2006/relationships" xmlns:p="http://schemas.openxmlformats.org/presentationml/2006/main">
  <p:tag name="NUM" val="14"/>
</p:tagLst>
</file>

<file path=ppt/tags/tag84.xml><?xml version="1.0" encoding="utf-8"?>
<p:tagLst xmlns:a="http://schemas.openxmlformats.org/drawingml/2006/main" xmlns:r="http://schemas.openxmlformats.org/officeDocument/2006/relationships" xmlns:p="http://schemas.openxmlformats.org/presentationml/2006/main">
  <p:tag name="NUM" val="15"/>
</p:tagLst>
</file>

<file path=ppt/tags/tag85.xml><?xml version="1.0" encoding="utf-8"?>
<p:tagLst xmlns:a="http://schemas.openxmlformats.org/drawingml/2006/main" xmlns:r="http://schemas.openxmlformats.org/officeDocument/2006/relationships" xmlns:p="http://schemas.openxmlformats.org/presentationml/2006/main">
  <p:tag name="NUM" val="16"/>
</p:tagLst>
</file>

<file path=ppt/tags/tag86.xml><?xml version="1.0" encoding="utf-8"?>
<p:tagLst xmlns:a="http://schemas.openxmlformats.org/drawingml/2006/main" xmlns:r="http://schemas.openxmlformats.org/officeDocument/2006/relationships" xmlns:p="http://schemas.openxmlformats.org/presentationml/2006/main">
  <p:tag name="NUM" val="17"/>
</p:tagLst>
</file>

<file path=ppt/tags/tag87.xml><?xml version="1.0" encoding="utf-8"?>
<p:tagLst xmlns:a="http://schemas.openxmlformats.org/drawingml/2006/main" xmlns:r="http://schemas.openxmlformats.org/officeDocument/2006/relationships" xmlns:p="http://schemas.openxmlformats.org/presentationml/2006/main">
  <p:tag name="NUM" val="18"/>
</p:tagLst>
</file>

<file path=ppt/tags/tag88.xml><?xml version="1.0" encoding="utf-8"?>
<p:tagLst xmlns:a="http://schemas.openxmlformats.org/drawingml/2006/main" xmlns:r="http://schemas.openxmlformats.org/officeDocument/2006/relationships" xmlns:p="http://schemas.openxmlformats.org/presentationml/2006/main">
  <p:tag name="NUM" val="19"/>
</p:tagLst>
</file>

<file path=ppt/tags/tag89.xml><?xml version="1.0" encoding="utf-8"?>
<p:tagLst xmlns:a="http://schemas.openxmlformats.org/drawingml/2006/main" xmlns:r="http://schemas.openxmlformats.org/officeDocument/2006/relationships" xmlns:p="http://schemas.openxmlformats.org/presentationml/2006/main">
  <p:tag name="NUM" val="20"/>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1"/>
</p:tagLst>
</file>

<file path=ppt/tags/tag91.xml><?xml version="1.0" encoding="utf-8"?>
<p:tagLst xmlns:a="http://schemas.openxmlformats.org/drawingml/2006/main" xmlns:r="http://schemas.openxmlformats.org/officeDocument/2006/relationships" xmlns:p="http://schemas.openxmlformats.org/presentationml/2006/main">
  <p:tag name="NUM" val="2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1_Office Theme">
  <a:themeElements>
    <a:clrScheme name="CREA 2026">
      <a:dk1>
        <a:srgbClr val="000000"/>
      </a:dk1>
      <a:lt1>
        <a:srgbClr val="FFFFFF"/>
      </a:lt1>
      <a:dk2>
        <a:srgbClr val="0E2841"/>
      </a:dk2>
      <a:lt2>
        <a:srgbClr val="F0F0F1"/>
      </a:lt2>
      <a:accent1>
        <a:srgbClr val="3F5EA3"/>
      </a:accent1>
      <a:accent2>
        <a:srgbClr val="BF3430"/>
      </a:accent2>
      <a:accent3>
        <a:srgbClr val="922A32"/>
      </a:accent3>
      <a:accent4>
        <a:srgbClr val="61B2B5"/>
      </a:accent4>
      <a:accent5>
        <a:srgbClr val="4E9FBD"/>
      </a:accent5>
      <a:accent6>
        <a:srgbClr val="8A8A8A"/>
      </a:accent6>
      <a:hlink>
        <a:srgbClr val="BF3430"/>
      </a:hlink>
      <a:folHlink>
        <a:srgbClr val="8A8A8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_PPT_Template" id="{7263AE6B-75A1-6047-8225-83BB8780D5C6}" vid="{DCB98DA6-46B4-834F-9268-D389858614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3399</TotalTime>
  <Words>2248</Words>
  <Application>Microsoft Office PowerPoint</Application>
  <PresentationFormat>Widescreen</PresentationFormat>
  <Paragraphs>299</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Gill Sans Nova</vt:lpstr>
      <vt:lpstr>Source Sans Pro</vt:lpstr>
      <vt:lpstr>Source Sans Pro Black</vt:lpstr>
      <vt:lpstr>Source Sans Pro Light</vt:lpstr>
      <vt:lpstr>Source Sans Pro SemiBold</vt:lpstr>
      <vt:lpstr>1_Office Theme</vt:lpstr>
      <vt:lpstr>Une crise nationale du logement nécessite une stratégie nationale sur le logement.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lpstr>PowerPoint Presentation</vt:lpstr>
    </vt:vector>
  </TitlesOfParts>
  <Company>The Canadian Real Estate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National Housing Crisis Calls for a National Housing Strategy.</dc:title>
  <dc:creator>Michael Shaw</dc:creator>
  <cp:lastModifiedBy>Julie Boucher</cp:lastModifiedBy>
  <cp:revision>72</cp:revision>
  <dcterms:created xsi:type="dcterms:W3CDTF">2026-03-08T23:35:13Z</dcterms:created>
  <dcterms:modified xsi:type="dcterms:W3CDTF">2026-05-13T14:41:07Z</dcterms:modified>
</cp:coreProperties>
</file>